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09" r:id="rId1"/>
  </p:sldMasterIdLst>
  <p:notesMasterIdLst>
    <p:notesMasterId r:id="rId27"/>
  </p:notesMasterIdLst>
  <p:handoutMasterIdLst>
    <p:handoutMasterId r:id="rId28"/>
  </p:handoutMasterIdLst>
  <p:sldIdLst>
    <p:sldId id="1334" r:id="rId2"/>
    <p:sldId id="1359" r:id="rId3"/>
    <p:sldId id="750" r:id="rId4"/>
    <p:sldId id="767" r:id="rId5"/>
    <p:sldId id="1324" r:id="rId6"/>
    <p:sldId id="1361" r:id="rId7"/>
    <p:sldId id="1365" r:id="rId8"/>
    <p:sldId id="1364" r:id="rId9"/>
    <p:sldId id="1366" r:id="rId10"/>
    <p:sldId id="1367" r:id="rId11"/>
    <p:sldId id="1368" r:id="rId12"/>
    <p:sldId id="1295" r:id="rId13"/>
    <p:sldId id="1297" r:id="rId14"/>
    <p:sldId id="1298" r:id="rId15"/>
    <p:sldId id="1296" r:id="rId16"/>
    <p:sldId id="1299" r:id="rId17"/>
    <p:sldId id="1300" r:id="rId18"/>
    <p:sldId id="1301" r:id="rId19"/>
    <p:sldId id="1302" r:id="rId20"/>
    <p:sldId id="1305" r:id="rId21"/>
    <p:sldId id="1331" r:id="rId22"/>
    <p:sldId id="1370" r:id="rId23"/>
    <p:sldId id="1330" r:id="rId24"/>
    <p:sldId id="1369" r:id="rId25"/>
    <p:sldId id="642" r:id="rId26"/>
  </p:sldIdLst>
  <p:sldSz cx="9144000" cy="6858000" type="screen4x3"/>
  <p:notesSz cx="6858000" cy="994727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CCCC"/>
    <a:srgbClr val="FF99FF"/>
    <a:srgbClr val="CC00FF"/>
    <a:srgbClr val="FF5050"/>
    <a:srgbClr val="FF3300"/>
    <a:srgbClr val="CCFFCC"/>
    <a:srgbClr val="FF6600"/>
    <a:srgbClr val="FF9999"/>
    <a:srgbClr val="800000"/>
    <a:srgbClr val="DDDDD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30" autoAdjust="0"/>
    <p:restoredTop sz="81770" autoAdjust="0"/>
  </p:normalViewPr>
  <p:slideViewPr>
    <p:cSldViewPr>
      <p:cViewPr varScale="1">
        <p:scale>
          <a:sx n="53" d="100"/>
          <a:sy n="53" d="100"/>
        </p:scale>
        <p:origin x="-1316" y="-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38" d="100"/>
          <a:sy n="38" d="100"/>
        </p:scale>
        <p:origin x="-1530" y="-72"/>
      </p:cViewPr>
      <p:guideLst>
        <p:guide orient="horz" pos="3133"/>
        <p:guide pos="2160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Распределение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учащихся по типу проекта</a:t>
            </a:r>
          </a:p>
        </c:rich>
      </c:tx>
      <c:layout/>
    </c:title>
    <c:plotArea>
      <c:layout/>
      <c:pieChart>
        <c:varyColors val="1"/>
        <c:ser>
          <c:idx val="0"/>
          <c:order val="0"/>
          <c:dPt>
            <c:idx val="0"/>
            <c:spPr>
              <a:solidFill>
                <a:schemeClr val="bg1">
                  <a:lumMod val="40000"/>
                  <a:lumOff val="60000"/>
                </a:schemeClr>
              </a:solidFill>
            </c:spPr>
          </c:dPt>
          <c:dPt>
            <c:idx val="1"/>
            <c:spPr>
              <a:solidFill>
                <a:srgbClr val="FF99FF"/>
              </a:solidFill>
            </c:spPr>
          </c:dPt>
          <c:dPt>
            <c:idx val="2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3"/>
            <c:spPr>
              <a:solidFill>
                <a:schemeClr val="tx2">
                  <a:lumMod val="40000"/>
                  <a:lumOff val="60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600" b="1">
                    <a:solidFill>
                      <a:schemeClr val="bg2"/>
                    </a:solidFill>
                  </a:defRPr>
                </a:pPr>
                <a:endParaRPr lang="ru-RU"/>
              </a:p>
            </c:txPr>
            <c:dLblPos val="inEnd"/>
            <c:showVal val="1"/>
            <c:showLeaderLines val="1"/>
          </c:dLbls>
          <c:cat>
            <c:strRef>
              <c:f>'таблицы и диаграммы'!$A$10:$A$13</c:f>
              <c:strCache>
                <c:ptCount val="4"/>
                <c:pt idx="0">
                  <c:v>познавательный</c:v>
                </c:pt>
                <c:pt idx="1">
                  <c:v>конструкторский</c:v>
                </c:pt>
                <c:pt idx="2">
                  <c:v>исследовательский</c:v>
                </c:pt>
                <c:pt idx="3">
                  <c:v>социальный</c:v>
                </c:pt>
              </c:strCache>
            </c:strRef>
          </c:cat>
          <c:val>
            <c:numRef>
              <c:f>'таблицы и диаграммы'!$B$10:$B$13</c:f>
              <c:numCache>
                <c:formatCode>0%</c:formatCode>
                <c:ptCount val="4"/>
                <c:pt idx="0">
                  <c:v>0.41739031078610606</c:v>
                </c:pt>
                <c:pt idx="1">
                  <c:v>0.27547989031078618</c:v>
                </c:pt>
                <c:pt idx="2">
                  <c:v>0.14373857404021939</c:v>
                </c:pt>
                <c:pt idx="3">
                  <c:v>0.16339122486288848</c:v>
                </c:pt>
              </c:numCache>
            </c:numRef>
          </c:val>
        </c:ser>
        <c:dLbls>
          <c:showVal val="1"/>
        </c:dLbls>
        <c:firstSliceAng val="0"/>
      </c:pieChart>
    </c:plotArea>
    <c:legend>
      <c:legendPos val="r"/>
      <c:layout>
        <c:manualLayout>
          <c:xMode val="edge"/>
          <c:yMode val="edge"/>
          <c:x val="0.64689720465841982"/>
          <c:y val="0.45087832900967217"/>
          <c:w val="0.34390091922153582"/>
          <c:h val="0.36781801211057652"/>
        </c:manualLayout>
      </c:layout>
      <c:txPr>
        <a:bodyPr/>
        <a:lstStyle/>
        <a:p>
          <a:pPr>
            <a:defRPr sz="18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pPr>
            <a:r>
              <a:rPr lang="ru-RU" sz="2400">
                <a:latin typeface="Arial" panose="020B0604020202020204" pitchFamily="34" charset="0"/>
                <a:cs typeface="Arial" panose="020B0604020202020204" pitchFamily="34" charset="0"/>
              </a:rPr>
              <a:t>Сформированность отдельных регулятивных и коммуникативных действий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'таблицы и диаграммы'!$A$35</c:f>
              <c:strCache>
                <c:ptCount val="1"/>
                <c:pt idx="0">
                  <c:v>2013 г.</c:v>
                </c:pt>
              </c:strCache>
            </c:strRef>
          </c:tx>
          <c:spPr>
            <a:ln>
              <a:solidFill>
                <a:schemeClr val="bg2"/>
              </a:solidFill>
            </a:ln>
          </c:spPr>
          <c:dPt>
            <c:idx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</a:ln>
            </c:spPr>
          </c:dPt>
          <c:dPt>
            <c:idx val="1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bg2"/>
                </a:solidFill>
              </a:ln>
            </c:spPr>
          </c:dPt>
          <c:dPt>
            <c:idx val="2"/>
            <c:spPr>
              <a:solidFill>
                <a:schemeClr val="accent5"/>
              </a:solidFill>
              <a:ln>
                <a:solidFill>
                  <a:schemeClr val="bg2"/>
                </a:solidFill>
              </a:ln>
            </c:spPr>
          </c:dPt>
          <c:dPt>
            <c:idx val="3"/>
            <c:spPr>
              <a:solidFill>
                <a:srgbClr val="FFCCCC"/>
              </a:solidFill>
              <a:ln>
                <a:solidFill>
                  <a:schemeClr val="bg2"/>
                </a:solidFill>
              </a:ln>
            </c:spPr>
          </c:dPt>
          <c:dPt>
            <c:idx val="5"/>
            <c:spPr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bg2"/>
                </a:solidFill>
              </a:ln>
            </c:spPr>
          </c:dPt>
          <c:dPt>
            <c:idx val="6"/>
            <c:spPr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bg2"/>
                </a:solidFill>
              </a:ln>
            </c:spPr>
          </c:dPt>
          <c:dPt>
            <c:idx val="7"/>
            <c:spPr>
              <a:solidFill>
                <a:srgbClr val="CCFFCC"/>
              </a:solidFill>
              <a:ln>
                <a:solidFill>
                  <a:schemeClr val="bg2"/>
                </a:solidFill>
              </a:ln>
            </c:spPr>
          </c:dPt>
          <c:dPt>
            <c:idx val="8"/>
            <c:spPr>
              <a:solidFill>
                <a:srgbClr val="FF99FF"/>
              </a:solidFill>
              <a:ln>
                <a:solidFill>
                  <a:schemeClr val="bg2"/>
                </a:solidFill>
              </a:ln>
            </c:spPr>
          </c:dPt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Val val="1"/>
          </c:dLbls>
          <c:cat>
            <c:strRef>
              <c:f>'таблицы и диаграммы'!$B$34:$J$34</c:f>
              <c:strCache>
                <c:ptCount val="9"/>
                <c:pt idx="0">
                  <c:v>активно участвуют в целеполагании</c:v>
                </c:pt>
                <c:pt idx="1">
                  <c:v>активно участвуют в планировании</c:v>
                </c:pt>
                <c:pt idx="2">
                  <c:v>активно участвуют в распределении функций</c:v>
                </c:pt>
                <c:pt idx="3">
                  <c:v>активно участвуют в контроле</c:v>
                </c:pt>
                <c:pt idx="5">
                  <c:v>активны, проявляют инициативу</c:v>
                </c:pt>
                <c:pt idx="6">
                  <c:v>активно участвуют в презентации</c:v>
                </c:pt>
                <c:pt idx="7">
                  <c:v>проявляют стремление к лидерству, умеют работать в команде на "вторых ролях"</c:v>
                </c:pt>
                <c:pt idx="8">
                  <c:v>внимательно выслушивают партнера, с уважением относятся к его позиции, стараются её учесть, если считают верной</c:v>
                </c:pt>
              </c:strCache>
            </c:strRef>
          </c:cat>
          <c:val>
            <c:numRef>
              <c:f>'таблицы и диаграммы'!$B$35:$J$35</c:f>
              <c:numCache>
                <c:formatCode>0%</c:formatCode>
                <c:ptCount val="9"/>
                <c:pt idx="0">
                  <c:v>0.68</c:v>
                </c:pt>
                <c:pt idx="1">
                  <c:v>0.67000000000000015</c:v>
                </c:pt>
                <c:pt idx="2">
                  <c:v>0.78</c:v>
                </c:pt>
                <c:pt idx="3">
                  <c:v>0.49000000000000005</c:v>
                </c:pt>
                <c:pt idx="5">
                  <c:v>0.56000000000000005</c:v>
                </c:pt>
                <c:pt idx="6">
                  <c:v>0.53</c:v>
                </c:pt>
                <c:pt idx="7">
                  <c:v>0.51</c:v>
                </c:pt>
                <c:pt idx="8">
                  <c:v>0.31000000000000005</c:v>
                </c:pt>
              </c:numCache>
            </c:numRef>
          </c:val>
        </c:ser>
        <c:ser>
          <c:idx val="1"/>
          <c:order val="1"/>
          <c:tx>
            <c:strRef>
              <c:f>'таблицы и диаграммы'!$A$36</c:f>
              <c:strCache>
                <c:ptCount val="1"/>
                <c:pt idx="0">
                  <c:v>2014 г.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solidFill>
                <a:schemeClr val="bg2"/>
              </a:solidFill>
            </a:ln>
          </c:spPr>
          <c:dPt>
            <c:idx val="1"/>
            <c:spPr>
              <a:solidFill>
                <a:schemeClr val="accent1">
                  <a:lumMod val="50000"/>
                </a:schemeClr>
              </a:solidFill>
              <a:ln>
                <a:solidFill>
                  <a:schemeClr val="bg2"/>
                </a:solidFill>
              </a:ln>
            </c:spPr>
          </c:dPt>
          <c:dPt>
            <c:idx val="2"/>
            <c:spPr>
              <a:solidFill>
                <a:schemeClr val="accent5">
                  <a:lumMod val="50000"/>
                </a:schemeClr>
              </a:solidFill>
              <a:ln>
                <a:solidFill>
                  <a:schemeClr val="bg2"/>
                </a:solidFill>
              </a:ln>
            </c:spPr>
          </c:dPt>
          <c:dPt>
            <c:idx val="3"/>
            <c:spPr>
              <a:solidFill>
                <a:srgbClr val="FF5050"/>
              </a:solidFill>
              <a:ln>
                <a:solidFill>
                  <a:schemeClr val="bg2"/>
                </a:solidFill>
              </a:ln>
            </c:spPr>
          </c:dPt>
          <c:dPt>
            <c:idx val="5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bg2"/>
                </a:solidFill>
              </a:ln>
            </c:spPr>
          </c:dPt>
          <c:dPt>
            <c:idx val="6"/>
            <c:spPr>
              <a:solidFill>
                <a:schemeClr val="bg1">
                  <a:lumMod val="60000"/>
                  <a:lumOff val="40000"/>
                </a:schemeClr>
              </a:solidFill>
              <a:ln>
                <a:solidFill>
                  <a:schemeClr val="bg2"/>
                </a:solidFill>
              </a:ln>
            </c:spPr>
          </c:dPt>
          <c:dPt>
            <c:idx val="7"/>
            <c:spPr>
              <a:solidFill>
                <a:srgbClr val="92D050"/>
              </a:solidFill>
              <a:ln>
                <a:solidFill>
                  <a:schemeClr val="bg2"/>
                </a:solidFill>
              </a:ln>
            </c:spPr>
          </c:dPt>
          <c:dPt>
            <c:idx val="8"/>
            <c:spPr>
              <a:solidFill>
                <a:srgbClr val="CC00FF"/>
              </a:solidFill>
              <a:ln>
                <a:solidFill>
                  <a:schemeClr val="bg2"/>
                </a:solidFill>
              </a:ln>
            </c:spPr>
          </c:dPt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dLblPos val="outEnd"/>
            <c:showVal val="1"/>
          </c:dLbls>
          <c:cat>
            <c:strRef>
              <c:f>'таблицы и диаграммы'!$B$34:$J$34</c:f>
              <c:strCache>
                <c:ptCount val="9"/>
                <c:pt idx="0">
                  <c:v>активно участвуют в целеполагании</c:v>
                </c:pt>
                <c:pt idx="1">
                  <c:v>активно участвуют в планировании</c:v>
                </c:pt>
                <c:pt idx="2">
                  <c:v>активно участвуют в распределении функций</c:v>
                </c:pt>
                <c:pt idx="3">
                  <c:v>активно участвуют в контроле</c:v>
                </c:pt>
                <c:pt idx="5">
                  <c:v>активны, проявляют инициативу</c:v>
                </c:pt>
                <c:pt idx="6">
                  <c:v>активно участвуют в презентации</c:v>
                </c:pt>
                <c:pt idx="7">
                  <c:v>проявляют стремление к лидерству, умеют работать в команде на "вторых ролях"</c:v>
                </c:pt>
                <c:pt idx="8">
                  <c:v>внимательно выслушивают партнера, с уважением относятся к его позиции, стараются её учесть, если считают верной</c:v>
                </c:pt>
              </c:strCache>
            </c:strRef>
          </c:cat>
          <c:val>
            <c:numRef>
              <c:f>'таблицы и диаграммы'!$B$36:$J$36</c:f>
              <c:numCache>
                <c:formatCode>0%</c:formatCode>
                <c:ptCount val="9"/>
                <c:pt idx="0">
                  <c:v>0.70000000000000007</c:v>
                </c:pt>
                <c:pt idx="1">
                  <c:v>0.69000000000000006</c:v>
                </c:pt>
                <c:pt idx="2">
                  <c:v>0.84000000000000008</c:v>
                </c:pt>
                <c:pt idx="3">
                  <c:v>0.54</c:v>
                </c:pt>
                <c:pt idx="5">
                  <c:v>0.60000000000000009</c:v>
                </c:pt>
                <c:pt idx="6">
                  <c:v>0.60000000000000009</c:v>
                </c:pt>
                <c:pt idx="7">
                  <c:v>0.55000000000000004</c:v>
                </c:pt>
                <c:pt idx="8">
                  <c:v>0.72000000000000008</c:v>
                </c:pt>
              </c:numCache>
            </c:numRef>
          </c:val>
        </c:ser>
        <c:dLbls>
          <c:showVal val="1"/>
        </c:dLbls>
        <c:axId val="150408192"/>
        <c:axId val="150414080"/>
      </c:barChart>
      <c:catAx>
        <c:axId val="150408192"/>
        <c:scaling>
          <c:orientation val="minMax"/>
        </c:scaling>
        <c:axPos val="b"/>
        <c:tickLblPos val="nextTo"/>
        <c:spPr>
          <a:ln>
            <a:solidFill>
              <a:schemeClr val="bg2"/>
            </a:solidFill>
          </a:ln>
        </c:spPr>
        <c:crossAx val="150414080"/>
        <c:crosses val="autoZero"/>
        <c:auto val="1"/>
        <c:lblAlgn val="ctr"/>
        <c:lblOffset val="100"/>
      </c:catAx>
      <c:valAx>
        <c:axId val="150414080"/>
        <c:scaling>
          <c:orientation val="minMax"/>
          <c:max val="1"/>
        </c:scaling>
        <c:axPos val="l"/>
        <c:majorGridlines>
          <c:spPr>
            <a:ln>
              <a:solidFill>
                <a:schemeClr val="bg2"/>
              </a:solidFill>
            </a:ln>
          </c:spPr>
        </c:majorGridlines>
        <c:numFmt formatCode="0%" sourceLinked="1"/>
        <c:tickLblPos val="nextTo"/>
        <c:spPr>
          <a:ln>
            <a:solidFill>
              <a:schemeClr val="bg2"/>
            </a:solidFill>
          </a:ln>
        </c:spPr>
        <c:crossAx val="150408192"/>
        <c:crosses val="autoZero"/>
        <c:crossBetween val="between"/>
      </c:valAx>
      <c:spPr>
        <a:ln>
          <a:solidFill>
            <a:schemeClr val="bg2"/>
          </a:solidFill>
        </a:ln>
      </c:spPr>
    </c:plotArea>
    <c:plotVisOnly val="1"/>
    <c:dispBlanksAs val="gap"/>
  </c:chart>
  <c:spPr>
    <a:solidFill>
      <a:schemeClr val="tx1">
        <a:lumMod val="95000"/>
      </a:schemeClr>
    </a:solidFill>
  </c:spPr>
  <c:txPr>
    <a:bodyPr/>
    <a:lstStyle/>
    <a:p>
      <a:pPr>
        <a:defRPr>
          <a:solidFill>
            <a:schemeClr val="bg2"/>
          </a:solidFill>
        </a:defRPr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390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390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9911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390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449911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60B0D617-B7D7-41BF-A2D5-E61948D61B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6317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90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724956"/>
            <a:ext cx="50292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Щелчок правит 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9911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449911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9D209355-7F1A-4819-A0C4-18009F6FD8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88339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D209355-7F1A-4819-A0C4-18009F6FD830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7194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01943A-35BC-4C39-BBEC-69029F636014}" type="slidenum">
              <a:rPr lang="ru-RU" altLang="ru-RU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01943A-35BC-4C39-BBEC-69029F636014}" type="slidenum">
              <a:rPr lang="ru-RU" altLang="ru-RU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22</a:t>
            </a:fld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2C01943A-35BC-4C39-BBEC-69029F636014}" type="slidenum">
              <a:rPr lang="ru-RU" altLang="ru-RU" smtClean="0">
                <a:latin typeface="Times New Roman" pitchFamily="18" charset="0"/>
              </a:rPr>
              <a:pPr eaLnBrk="1" hangingPunct="1">
                <a:spcBef>
                  <a:spcPct val="0"/>
                </a:spcBef>
              </a:pPr>
              <a:t>23</a:t>
            </a:fld>
            <a:endParaRPr lang="ru-RU" alt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6200" y="9449911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8AD5C8D-3BB3-4102-A76C-B8D8FC1C5184}" type="slidenum">
              <a:rPr lang="ru-RU" sz="1200">
                <a:latin typeface="Times New Roman" pitchFamily="18" charset="0"/>
              </a:rPr>
              <a:pPr algn="r"/>
              <a:t>25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AA2E91-E6A5-4354-BE45-B3D639EF72C9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2770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64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dirty="0" smtClean="0"/>
          </a:p>
        </p:txBody>
      </p:sp>
      <p:sp>
        <p:nvSpPr>
          <p:cNvPr id="1464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AF3D4742-339D-4F14-9727-26E4BDC1A02A}" type="slidenum">
              <a:rPr lang="ru-RU" smtClean="0">
                <a:latin typeface="Times New Roman" pitchFamily="18" charset="0"/>
              </a:rPr>
              <a:pPr/>
              <a:t>5</a:t>
            </a:fld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9449911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F77A598-A552-482E-82FE-51F099D366C7}" type="slidenum">
              <a:rPr lang="ru-RU" sz="1200">
                <a:latin typeface="Times New Roman" pitchFamily="18" charset="0"/>
              </a:rPr>
              <a:pPr algn="r"/>
              <a:t>6</a:t>
            </a:fld>
            <a:endParaRPr lang="ru-RU" sz="1200" dirty="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9449911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F77A598-A552-482E-82FE-51F099D366C7}" type="slidenum">
              <a:rPr lang="ru-RU" sz="1200">
                <a:latin typeface="Times New Roman" pitchFamily="18" charset="0"/>
              </a:rPr>
              <a:pPr algn="r"/>
              <a:t>7</a:t>
            </a:fld>
            <a:endParaRPr lang="ru-RU" sz="1200" dirty="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9449911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F77A598-A552-482E-82FE-51F099D366C7}" type="slidenum">
              <a:rPr lang="ru-RU" sz="1200">
                <a:latin typeface="Times New Roman" pitchFamily="18" charset="0"/>
              </a:rPr>
              <a:pPr algn="r"/>
              <a:t>8</a:t>
            </a:fld>
            <a:endParaRPr lang="ru-RU" sz="1200" dirty="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9449911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F77A598-A552-482E-82FE-51F099D366C7}" type="slidenum">
              <a:rPr lang="ru-RU" sz="1200">
                <a:latin typeface="Times New Roman" pitchFamily="18" charset="0"/>
              </a:rPr>
              <a:pPr algn="r"/>
              <a:t>9</a:t>
            </a:fld>
            <a:endParaRPr lang="ru-RU" sz="1200" dirty="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9449911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F77A598-A552-482E-82FE-51F099D366C7}" type="slidenum">
              <a:rPr lang="ru-RU" sz="1200">
                <a:latin typeface="Times New Roman" pitchFamily="18" charset="0"/>
              </a:rPr>
              <a:pPr algn="r"/>
              <a:t>10</a:t>
            </a:fld>
            <a:endParaRPr lang="ru-RU" sz="1200" dirty="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3886200" y="9449911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F77A598-A552-482E-82FE-51F099D366C7}" type="slidenum">
              <a:rPr lang="ru-RU" sz="1200">
                <a:latin typeface="Times New Roman" pitchFamily="18" charset="0"/>
              </a:rPr>
              <a:pPr algn="r"/>
              <a:t>11</a:t>
            </a:fld>
            <a:endParaRPr lang="ru-RU" sz="1200" dirty="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EC9A3-5F65-4073-9BD7-F44AF490DA62}" type="datetime1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7230A-2BB8-4ADB-99C9-713C7D0178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C0774-717C-43D2-B622-44B03360C15A}" type="datetime1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C84A5-C5C6-494B-B9D6-064E5228EE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B0D76-65D2-42A9-B29B-B5CFB815039B}" type="datetime1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F613A-EC9F-4A48-ABAF-EE648E4B35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6EEBF-27AA-49FB-A505-DEDFE87D01A4}" type="datetime1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0CA7D-D6A5-4E83-AB2F-7C63E2B82F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53D34-6A8B-4716-B9A0-72D7358E0615}" type="datetime1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51F8B3-F83A-4224-9ABE-4EE7DF072E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F4C08-2EC2-4920-98C3-432A640AD2F0}" type="datetime1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4D399-6D80-470E-AF08-3F5FE41ED9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31C42-4F8E-410C-8576-00FED32E2214}" type="datetime1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FFE03-F511-4381-AF71-0EC2CE123C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4488D6-A2B2-4862-A880-8317BB480C37}" type="datetime1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1B07C-A466-4A2A-9762-1C165B490A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15D23C-F767-4533-9C20-EA9F12F1AFC7}" type="datetime1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13DBD-2824-49BD-B0EF-69FFB6495B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30A42C-3941-460D-8DB4-8B30BE213215}" type="datetime1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3315E-CB2A-4337-A871-174436363C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754920-61D8-4129-AAB7-294FE7F64DA2}" type="datetime1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78187-516D-4B9D-B7A7-A0A61A568A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20F93-0D92-445E-A97E-11469E25BAAC}" type="datetime1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38BF3-7874-4CE2-AF02-277495C16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68097-B7FD-4E2E-AF10-33AF6455E467}" type="datetime1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EC3FF-B564-4958-8452-AAC29EFDBE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956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68F6EA1F-0B6E-4535-898D-F9C68E5283CE}" type="datetime1">
              <a:rPr lang="ru-RU"/>
              <a:pPr>
                <a:defRPr/>
              </a:pPr>
              <a:t>01.03.2015</a:t>
            </a:fld>
            <a:endParaRPr lang="ru-RU"/>
          </a:p>
        </p:txBody>
      </p:sp>
      <p:sp>
        <p:nvSpPr>
          <p:cNvPr id="4956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956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4465D1D-DCE3-4923-AE6A-7ABB3DC50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images.yandex.ru/yandsearch?text=%D0%B4%D0%BE%D1%88%D0%BA%D0%BE%D0%BB%D1%8C%D0%BD%D0%B8%D0%BA%D0%B8%20%D0%BA%D0%B0%D1%80%D1%82%D0%B8%D0%BD%D0%BA%D0%B8&amp;pos=22&amp;uinfo=sw-1266-sh-703-fw-1041-fh-497-pd-1&amp;rpt=simage&amp;img_url=http://detsad-kitty.ru/uploads/posts/2010-06/1277926087_8e28bea376c3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hyperlink" Target="http://images.yandex.ru/yandsearch?text=%D1%88%D0%BA%D0%BE%D0%BB%D1%8C%D0%BD%D0%B8%D0%BA%D0%B8%20%D0%BA%D0%B0%D1%80%D1%82%D0%B8%D0%BD%D0%BA%D0%B8&amp;pos=17&amp;uinfo=sw-1266-sh-703-fw-1041-fh-497-pd-1&amp;rpt=simage&amp;img_url=http://www.fisnyak.ru/_nw/22/99002547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olg9527@yandex.ru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188640"/>
            <a:ext cx="8676964" cy="1404156"/>
          </a:xfrm>
        </p:spPr>
        <p:txBody>
          <a:bodyPr/>
          <a:lstStyle/>
          <a:p>
            <a:pPr algn="l"/>
            <a:r>
              <a:rPr lang="ru-RU" sz="2800" b="1" dirty="0" smtClean="0">
                <a:latin typeface="Arial" pitchFamily="34" charset="0"/>
              </a:rPr>
              <a:t>Федеральный государственный образовательный стандарт:</a:t>
            </a:r>
            <a:br>
              <a:rPr lang="ru-RU" sz="2800" b="1" dirty="0" smtClean="0">
                <a:latin typeface="Arial" pitchFamily="34" charset="0"/>
              </a:rPr>
            </a:br>
            <a:r>
              <a:rPr lang="ru-RU" sz="2800" b="1" dirty="0" smtClean="0">
                <a:latin typeface="Arial" pitchFamily="34" charset="0"/>
              </a:rPr>
              <a:t>оценка качества начального образования</a:t>
            </a:r>
            <a:endParaRPr lang="ru-RU" sz="2800" b="1" dirty="0">
              <a:latin typeface="Arial" pitchFamily="34" charset="0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9813925" y="6518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 sz="2400">
              <a:latin typeface="Times New Roman" pitchFamily="18" charset="0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184068" y="5454178"/>
            <a:ext cx="3808512" cy="1284288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Arial" pitchFamily="34" charset="0"/>
              </a:rPr>
              <a:t>О.Б. Логинова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Arial" pitchFamily="34" charset="0"/>
              </a:rPr>
              <a:t>10 февраля, 2015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7504" y="2204864"/>
            <a:ext cx="887926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ru-RU" b="1" kern="0" dirty="0" err="1" smtClean="0">
                <a:latin typeface="Arial" pitchFamily="34" charset="0"/>
              </a:rPr>
              <a:t>Сформированность</a:t>
            </a:r>
            <a:r>
              <a:rPr lang="ru-RU" b="1" kern="0" dirty="0" smtClean="0">
                <a:latin typeface="Arial" pitchFamily="34" charset="0"/>
              </a:rPr>
              <a:t> </a:t>
            </a:r>
            <a:r>
              <a:rPr lang="ru-RU" b="1" kern="0" dirty="0" err="1" smtClean="0">
                <a:latin typeface="Arial" pitchFamily="34" charset="0"/>
              </a:rPr>
              <a:t>метапредметных</a:t>
            </a:r>
            <a:r>
              <a:rPr lang="ru-RU" b="1" kern="0" dirty="0" smtClean="0">
                <a:latin typeface="Arial" pitchFamily="34" charset="0"/>
              </a:rPr>
              <a:t> результатов:</a:t>
            </a:r>
          </a:p>
          <a:p>
            <a:r>
              <a:rPr lang="ru-RU" b="1" kern="0" dirty="0" smtClean="0">
                <a:latin typeface="Arial" pitchFamily="34" charset="0"/>
              </a:rPr>
              <a:t>ГРУППОВЫЕ ПРОЕКТЫ  </a:t>
            </a:r>
            <a:endParaRPr lang="ru-RU" b="1" kern="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029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A645E-1F25-46C5-BCD9-56EA8908D746}" type="slidenum">
              <a:rPr lang="ru-RU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9813925" y="6518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 sz="2400" dirty="0">
              <a:latin typeface="Times New Roman" pitchFamily="18" charset="0"/>
            </a:endParaRP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59532" y="2881871"/>
            <a:ext cx="3888686" cy="3636404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Высокий</a:t>
            </a:r>
            <a:r>
              <a:rPr lang="ru-RU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развивающий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потенциал проектной деятельности</a:t>
            </a:r>
            <a:r>
              <a:rPr lang="ru-RU" sz="3600" b="1" dirty="0" smtClean="0">
                <a:solidFill>
                  <a:schemeClr val="tx2"/>
                </a:solidFill>
                <a:latin typeface="Arial" pitchFamily="34" charset="0"/>
              </a:rPr>
              <a:t>      </a:t>
            </a:r>
          </a:p>
          <a:p>
            <a:pPr marL="0" indent="0" algn="ctr">
              <a:spcBef>
                <a:spcPts val="0"/>
              </a:spcBef>
              <a:buNone/>
            </a:pPr>
            <a:endParaRPr lang="ru-RU" sz="3600" b="1" dirty="0" smtClean="0">
              <a:solidFill>
                <a:schemeClr val="tx2"/>
              </a:solidFill>
              <a:latin typeface="Arial" pitchFamily="34" charset="0"/>
            </a:endParaRPr>
          </a:p>
          <a:p>
            <a:pPr marL="0" indent="0" algn="ctr">
              <a:spcBef>
                <a:spcPts val="0"/>
              </a:spcBef>
              <a:buFontTx/>
              <a:buAutoNum type="arabicPeriod"/>
            </a:pPr>
            <a:endParaRPr lang="ru-RU" sz="3600" b="1" dirty="0" smtClean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gray">
          <a:xfrm>
            <a:off x="0" y="152400"/>
            <a:ext cx="9000492" cy="2016460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Дополнительные основания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выбора задания проектного типа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для оценки достижения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метапредметных</a:t>
            </a: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результатов </a:t>
            </a:r>
            <a:endParaRPr lang="ru-RU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266" name="Picture 2" descr="http://prosv.ru/Attachment.aspx?Id=114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539542"/>
            <a:ext cx="2632906" cy="4139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7198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A645E-1F25-46C5-BCD9-56EA8908D746}" type="slidenum">
              <a:rPr lang="ru-RU"/>
              <a:pPr>
                <a:defRPr/>
              </a:pPr>
              <a:t>11</a:t>
            </a:fld>
            <a:endParaRPr lang="ru-RU" dirty="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9813925" y="6518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 sz="2400" dirty="0">
              <a:latin typeface="Times New Roman" pitchFamily="18" charset="0"/>
            </a:endParaRPr>
          </a:p>
        </p:txBody>
      </p:sp>
      <p:sp>
        <p:nvSpPr>
          <p:cNvPr id="6" name="AutoShape 2"/>
          <p:cNvSpPr>
            <a:spLocks noChangeArrowheads="1"/>
          </p:cNvSpPr>
          <p:nvPr/>
        </p:nvSpPr>
        <p:spPr bwMode="gray">
          <a:xfrm>
            <a:off x="0" y="152400"/>
            <a:ext cx="9000492" cy="1116360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Развивающий потенциал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проектной деятельности</a:t>
            </a:r>
            <a:endParaRPr lang="ru-RU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119499" y="1448779"/>
            <a:ext cx="8785225" cy="529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Триада проекта:</a:t>
            </a:r>
          </a:p>
          <a:p>
            <a:pPr marL="0" indent="0" algn="ctr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ru-RU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замысел–реализация–продукт</a:t>
            </a:r>
          </a:p>
          <a:p>
            <a:pPr marL="0" indent="0" algn="ctr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– основа формирования целого ряда умений и способностей: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идти от задачи к способу (необходимое условие </a:t>
            </a:r>
            <a:r>
              <a:rPr lang="ru-RU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присвоения знания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);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изучать себя (основа для </a:t>
            </a:r>
            <a:r>
              <a:rPr lang="ru-RU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самоопределения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, поиска идентичности);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выбирать стратегии, 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принимать </a:t>
            </a:r>
            <a:r>
              <a:rPr lang="ru-RU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решения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, совершать </a:t>
            </a:r>
            <a:r>
              <a:rPr lang="ru-RU" sz="2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ответственные</a:t>
            </a:r>
            <a:r>
              <a:rPr lang="ru-RU" sz="2600" dirty="0">
                <a:latin typeface="Arial" pitchFamily="34" charset="0"/>
                <a:cs typeface="Arial" pitchFamily="34" charset="0"/>
              </a:rPr>
              <a:t> действия,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управлять </a:t>
            </a:r>
            <a:r>
              <a:rPr lang="ru-RU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временем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ru-RU" sz="2600" dirty="0" smtClean="0">
                <a:latin typeface="Arial" pitchFamily="34" charset="0"/>
                <a:cs typeface="Arial" pitchFamily="34" charset="0"/>
              </a:rPr>
              <a:t>осваивать </a:t>
            </a:r>
            <a:r>
              <a:rPr lang="ru-RU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коммуникативные</a:t>
            </a:r>
            <a:r>
              <a:rPr lang="ru-RU" sz="2600" dirty="0" smtClean="0">
                <a:latin typeface="Arial" pitchFamily="34" charset="0"/>
                <a:cs typeface="Arial" pitchFamily="34" charset="0"/>
              </a:rPr>
              <a:t> умения и навыки </a:t>
            </a:r>
            <a:r>
              <a:rPr lang="ru-RU" sz="2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сотрудничества</a:t>
            </a:r>
            <a:endParaRPr lang="ru-RU" sz="2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defRPr/>
            </a:pPr>
            <a:endParaRPr lang="ru-RU" sz="2800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80000"/>
              </a:lnSpc>
              <a:spcBef>
                <a:spcPts val="600"/>
              </a:spcBef>
              <a:buFontTx/>
              <a:buNone/>
              <a:defRPr/>
            </a:pPr>
            <a:endParaRPr lang="ru-RU" i="1" dirty="0" smtClean="0"/>
          </a:p>
          <a:p>
            <a:pPr marL="0" indent="0">
              <a:lnSpc>
                <a:spcPct val="80000"/>
              </a:lnSpc>
              <a:spcBef>
                <a:spcPts val="600"/>
              </a:spcBef>
              <a:buFontTx/>
              <a:buNone/>
              <a:defRPr/>
            </a:pPr>
            <a:endParaRPr lang="ru-RU" i="1" dirty="0" smtClean="0"/>
          </a:p>
          <a:p>
            <a:pPr marL="609600" indent="-609600">
              <a:lnSpc>
                <a:spcPct val="80000"/>
              </a:lnSpc>
              <a:spcBef>
                <a:spcPts val="600"/>
              </a:spcBef>
              <a:buFontTx/>
              <a:buAutoNum type="arabicPeriod"/>
              <a:defRPr/>
            </a:pP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24919370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9"/>
          <p:cNvPicPr>
            <a:picLocks noChangeAspect="1" noChangeArrowheads="1"/>
          </p:cNvPicPr>
          <p:nvPr/>
        </p:nvPicPr>
        <p:blipFill rotWithShape="1"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2151" t="68085" r="41167" b="104"/>
          <a:stretch/>
        </p:blipFill>
        <p:spPr bwMode="auto">
          <a:xfrm>
            <a:off x="4834024" y="3674678"/>
            <a:ext cx="42068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0776D9B-18A4-488C-A02F-D3DF177484C4}" type="slidenum">
              <a:rPr lang="ru-RU" b="0" smtClean="0"/>
              <a:pPr eaLnBrk="1" hangingPunct="1"/>
              <a:t>13</a:t>
            </a:fld>
            <a:endParaRPr lang="ru-RU" b="0" smtClean="0"/>
          </a:p>
        </p:txBody>
      </p:sp>
      <p:pic>
        <p:nvPicPr>
          <p:cNvPr id="11270" name="Рисунок 6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120" b="38142"/>
          <a:stretch>
            <a:fillRect/>
          </a:stretch>
        </p:blipFill>
        <p:spPr bwMode="auto">
          <a:xfrm>
            <a:off x="34417" y="2133178"/>
            <a:ext cx="575945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7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347" b="78087"/>
          <a:stretch>
            <a:fillRect/>
          </a:stretch>
        </p:blipFill>
        <p:spPr bwMode="auto">
          <a:xfrm>
            <a:off x="15838" y="1412453"/>
            <a:ext cx="856773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4403" y="138758"/>
            <a:ext cx="9036496" cy="1057994"/>
          </a:xfrm>
          <a:prstGeom prst="roundRect">
            <a:avLst>
              <a:gd name="adj" fmla="val 46389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tx2"/>
                </a:solidFill>
              </a:rPr>
              <a:t>Способность выдвинуть собственную идею</a:t>
            </a:r>
          </a:p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tx2"/>
                </a:solidFill>
              </a:rPr>
              <a:t> и удерживать замысел проекта: пример 1</a:t>
            </a:r>
            <a:endParaRPr lang="ru-RU" sz="3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47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F00D7E-66EE-491B-9E7D-D995F455AD91}" type="slidenum">
              <a:rPr lang="ru-RU" b="0" smtClean="0"/>
              <a:pPr eaLnBrk="1" hangingPunct="1"/>
              <a:t>14</a:t>
            </a:fld>
            <a:endParaRPr lang="ru-RU" b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107950" y="1412875"/>
            <a:ext cx="6480175" cy="18161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/>
              <a:t>По результатам работы подготовьте и оформите плакат или компьютерную презентацию, содержащие: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/>
              <a:t>заголовок к вашему плану помощи;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/>
              <a:t>выделенные вами проблемы первоклассников (не более </a:t>
            </a:r>
            <a:r>
              <a:rPr lang="ru-RU" sz="1400" u="sng" dirty="0"/>
              <a:t>трёх</a:t>
            </a:r>
            <a:r>
              <a:rPr lang="ru-RU" sz="1400" dirty="0"/>
              <a:t>);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/>
              <a:t>план помощи по каждой из выделенных вами проблем;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/>
              <a:t>иллюстрации или отрывки из стихотворений к выделенным вами проблемам или к вашему плану (можно подобрать готовые, а можно нарисовать самим)</a:t>
            </a:r>
          </a:p>
        </p:txBody>
      </p:sp>
      <p:pic>
        <p:nvPicPr>
          <p:cNvPr id="12294" name="Рисунок 8"/>
          <p:cNvPicPr>
            <a:picLocks noChangeAspect="1" noChangeArrowheads="1"/>
          </p:cNvPicPr>
          <p:nvPr/>
        </p:nvPicPr>
        <p:blipFill>
          <a:blip r:embed="rId2" cstate="print">
            <a:lum bright="-4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215"/>
          <a:stretch>
            <a:fillRect/>
          </a:stretch>
        </p:blipFill>
        <p:spPr bwMode="auto">
          <a:xfrm>
            <a:off x="110071" y="3429000"/>
            <a:ext cx="6624637" cy="322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Рисунок 10"/>
          <p:cNvPicPr preferRelativeResize="0"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950" y="1512000"/>
            <a:ext cx="1440000" cy="10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Рисунок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000" y="2736000"/>
            <a:ext cx="1440000" cy="108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Рисунок 12"/>
          <p:cNvPicPr preferRelativeResize="0"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7092000" y="3996000"/>
            <a:ext cx="1440000" cy="10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Рисунок 13"/>
          <p:cNvPicPr preferRelativeResize="0"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000" y="5220000"/>
            <a:ext cx="1440000" cy="10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4403" y="138758"/>
            <a:ext cx="9036496" cy="1057994"/>
          </a:xfrm>
          <a:prstGeom prst="roundRect">
            <a:avLst>
              <a:gd name="adj" fmla="val 46389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tx2"/>
                </a:solidFill>
              </a:rPr>
              <a:t>Способность выдвинуть собственную идею</a:t>
            </a:r>
          </a:p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tx2"/>
                </a:solidFill>
              </a:rPr>
              <a:t> и удерживать замысел проекта: пример 2</a:t>
            </a:r>
            <a:endParaRPr lang="ru-RU" sz="3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003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F00D7E-66EE-491B-9E7D-D995F455AD91}" type="slidenum">
              <a:rPr lang="ru-RU" b="0" smtClean="0"/>
              <a:pPr eaLnBrk="1" hangingPunct="1"/>
              <a:t>16</a:t>
            </a:fld>
            <a:endParaRPr lang="ru-RU" b="0" smtClean="0"/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4403" y="138758"/>
            <a:ext cx="9036496" cy="1057994"/>
          </a:xfrm>
          <a:prstGeom prst="roundRect">
            <a:avLst>
              <a:gd name="adj" fmla="val 46389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tx2"/>
                </a:solidFill>
              </a:rPr>
              <a:t>Способность выдвинуть собственную идею</a:t>
            </a:r>
          </a:p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tx2"/>
                </a:solidFill>
              </a:rPr>
              <a:t> и удерживать замысел проекта: пример 3</a:t>
            </a:r>
            <a:endParaRPr lang="ru-RU" sz="3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516" y="1448780"/>
            <a:ext cx="8996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Познавательный проект </a:t>
            </a:r>
            <a:r>
              <a:rPr lang="en-US" sz="2800" b="1" dirty="0" smtClean="0">
                <a:solidFill>
                  <a:srgbClr val="FFFF00"/>
                </a:solidFill>
              </a:rPr>
              <a:t>“</a:t>
            </a:r>
            <a:r>
              <a:rPr lang="ru-RU" sz="2800" b="1" dirty="0" smtClean="0">
                <a:solidFill>
                  <a:srgbClr val="FFFF00"/>
                </a:solidFill>
              </a:rPr>
              <a:t>Что мы знаем о Земле</a:t>
            </a:r>
            <a:r>
              <a:rPr lang="en-US" sz="2800" b="1" dirty="0" smtClean="0">
                <a:solidFill>
                  <a:srgbClr val="FFFF00"/>
                </a:solidFill>
              </a:rPr>
              <a:t>”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12" name="Рисунок 12"/>
          <p:cNvPicPr>
            <a:picLocks noChangeAspect="1" noChangeArrowheads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13" t="49854" r="6664" b="25526"/>
          <a:stretch>
            <a:fillRect/>
          </a:stretch>
        </p:blipFill>
        <p:spPr bwMode="auto">
          <a:xfrm>
            <a:off x="215516" y="2043621"/>
            <a:ext cx="5401448" cy="2484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0" descr="D:\2_РАБОТА\1_ТЕКУЩАЯ РАБОТА\00_Ковалева_тендер\Материалы_2-й этап\результаты\Групповые проекты\Калининградская область проекты\390183 МАОУ СОШ п. Донское\390183 МАОУ СОШ п. Донское\МАОУ СОШ Донское\scan 006.jp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00" t="49107" r="6004" b="20319"/>
          <a:stretch>
            <a:fillRect/>
          </a:stretch>
        </p:blipFill>
        <p:spPr bwMode="auto">
          <a:xfrm>
            <a:off x="4179974" y="3969060"/>
            <a:ext cx="4860925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ая выноска 3"/>
          <p:cNvSpPr/>
          <p:nvPr/>
        </p:nvSpPr>
        <p:spPr bwMode="auto">
          <a:xfrm>
            <a:off x="323528" y="5347220"/>
            <a:ext cx="1476164" cy="864096"/>
          </a:xfrm>
          <a:prstGeom prst="wedgeRectCallout">
            <a:avLst>
              <a:gd name="adj1" fmla="val 59085"/>
              <a:gd name="adj2" fmla="val -155757"/>
            </a:avLst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50%</a:t>
            </a:r>
          </a:p>
        </p:txBody>
      </p:sp>
      <p:sp>
        <p:nvSpPr>
          <p:cNvPr id="14" name="Прямоугольная выноска 13"/>
          <p:cNvSpPr/>
          <p:nvPr/>
        </p:nvSpPr>
        <p:spPr bwMode="auto">
          <a:xfrm>
            <a:off x="7380312" y="2421799"/>
            <a:ext cx="1476164" cy="864096"/>
          </a:xfrm>
          <a:prstGeom prst="wedgeRectCallout">
            <a:avLst>
              <a:gd name="adj1" fmla="val -87387"/>
              <a:gd name="adj2" fmla="val 126433"/>
            </a:avLst>
          </a:prstGeom>
          <a:solidFill>
            <a:schemeClr val="tx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11%</a:t>
            </a:r>
          </a:p>
        </p:txBody>
      </p:sp>
    </p:spTree>
    <p:extLst>
      <p:ext uri="{BB962C8B-B14F-4D97-AF65-F5344CB8AC3E}">
        <p14:creationId xmlns:p14="http://schemas.microsoft.com/office/powerpoint/2010/main" xmlns="" val="171253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F00D7E-66EE-491B-9E7D-D995F455AD91}" type="slidenum">
              <a:rPr lang="ru-RU" b="0" smtClean="0"/>
              <a:pPr eaLnBrk="1" hangingPunct="1"/>
              <a:t>17</a:t>
            </a:fld>
            <a:endParaRPr lang="ru-RU" b="0" smtClean="0"/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4403" y="138758"/>
            <a:ext cx="9036496" cy="1057994"/>
          </a:xfrm>
          <a:prstGeom prst="roundRect">
            <a:avLst>
              <a:gd name="adj" fmla="val 46389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tx2"/>
                </a:solidFill>
              </a:rPr>
              <a:t>Способность выдвинуть собственную идею</a:t>
            </a:r>
          </a:p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tx2"/>
                </a:solidFill>
              </a:rPr>
              <a:t> и удерживать замысел проекта: пример 3</a:t>
            </a:r>
            <a:endParaRPr lang="ru-RU" sz="3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516" y="1448780"/>
            <a:ext cx="8306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Конструкторский проект </a:t>
            </a:r>
            <a:r>
              <a:rPr lang="en-US" sz="2800" b="1" dirty="0" smtClean="0">
                <a:solidFill>
                  <a:srgbClr val="FFFF00"/>
                </a:solidFill>
              </a:rPr>
              <a:t>“</a:t>
            </a:r>
            <a:r>
              <a:rPr lang="ru-RU" sz="2800" b="1" dirty="0" smtClean="0">
                <a:solidFill>
                  <a:srgbClr val="FFFF00"/>
                </a:solidFill>
              </a:rPr>
              <a:t>Детская площадка</a:t>
            </a:r>
            <a:r>
              <a:rPr lang="en-US" sz="2800" b="1" dirty="0" smtClean="0">
                <a:solidFill>
                  <a:srgbClr val="FFFF00"/>
                </a:solidFill>
              </a:rPr>
              <a:t>”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8" descr="D:\2_РАБОТА\1_ТЕКУЩАЯ РАБОТА\00_Ковалева_тендер\Материалы_2-й этап\результаты\Групповые проекты\Калининградская область проекты\390160 МБОУ СОШ г. Пионерский\390160 МБОУ СОШ г. Пионерский\Пионерский\scan 044.jpg"/>
          <p:cNvPicPr>
            <a:picLocks noChangeAspect="1" noChangeArrowheads="1"/>
          </p:cNvPicPr>
          <p:nvPr/>
        </p:nvPicPr>
        <p:blipFill>
          <a:blip r:embed="rId2" cstate="print">
            <a:biLevel thresh="5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882" t="60248" r="3748" b="8463"/>
          <a:stretch>
            <a:fillRect/>
          </a:stretch>
        </p:blipFill>
        <p:spPr bwMode="auto">
          <a:xfrm>
            <a:off x="250825" y="1993900"/>
            <a:ext cx="488632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4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40" r="9370" b="30328"/>
          <a:stretch>
            <a:fillRect/>
          </a:stretch>
        </p:blipFill>
        <p:spPr bwMode="auto">
          <a:xfrm>
            <a:off x="3563938" y="4616450"/>
            <a:ext cx="5292725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ая выноска 6"/>
          <p:cNvSpPr/>
          <p:nvPr/>
        </p:nvSpPr>
        <p:spPr bwMode="auto">
          <a:xfrm>
            <a:off x="323528" y="5347220"/>
            <a:ext cx="1476164" cy="864096"/>
          </a:xfrm>
          <a:prstGeom prst="wedgeRectCallout">
            <a:avLst>
              <a:gd name="adj1" fmla="val 59085"/>
              <a:gd name="adj2" fmla="val -155757"/>
            </a:avLst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60%</a:t>
            </a:r>
          </a:p>
        </p:txBody>
      </p:sp>
      <p:sp>
        <p:nvSpPr>
          <p:cNvPr id="8" name="Прямоугольная выноска 7"/>
          <p:cNvSpPr/>
          <p:nvPr/>
        </p:nvSpPr>
        <p:spPr bwMode="auto">
          <a:xfrm>
            <a:off x="7380312" y="2960948"/>
            <a:ext cx="1476164" cy="864096"/>
          </a:xfrm>
          <a:prstGeom prst="wedgeRectCallout">
            <a:avLst>
              <a:gd name="adj1" fmla="val -117714"/>
              <a:gd name="adj2" fmla="val 145172"/>
            </a:avLst>
          </a:prstGeom>
          <a:solidFill>
            <a:schemeClr val="tx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10%</a:t>
            </a:r>
          </a:p>
        </p:txBody>
      </p:sp>
    </p:spTree>
    <p:extLst>
      <p:ext uri="{BB962C8B-B14F-4D97-AF65-F5344CB8AC3E}">
        <p14:creationId xmlns:p14="http://schemas.microsoft.com/office/powerpoint/2010/main" xmlns="" val="293579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F00D7E-66EE-491B-9E7D-D995F455AD91}" type="slidenum">
              <a:rPr lang="ru-RU" b="0" smtClean="0"/>
              <a:pPr eaLnBrk="1" hangingPunct="1"/>
              <a:t>18</a:t>
            </a:fld>
            <a:endParaRPr lang="ru-RU" b="0" smtClean="0"/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4403" y="138758"/>
            <a:ext cx="9036496" cy="1057994"/>
          </a:xfrm>
          <a:prstGeom prst="roundRect">
            <a:avLst>
              <a:gd name="adj" fmla="val 46389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tx2"/>
                </a:solidFill>
              </a:rPr>
              <a:t>Способность выдвинуть собственную идею</a:t>
            </a:r>
          </a:p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tx2"/>
                </a:solidFill>
              </a:rPr>
              <a:t> и удерживать замысел проекта: пример 3</a:t>
            </a:r>
            <a:endParaRPr lang="ru-RU" sz="3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516" y="1448780"/>
            <a:ext cx="73137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Социальный проект </a:t>
            </a:r>
            <a:r>
              <a:rPr lang="en-US" sz="2800" b="1" dirty="0" smtClean="0">
                <a:solidFill>
                  <a:srgbClr val="FFFF00"/>
                </a:solidFill>
              </a:rPr>
              <a:t>“</a:t>
            </a:r>
            <a:r>
              <a:rPr lang="ru-RU" sz="2800" b="1" dirty="0" smtClean="0">
                <a:solidFill>
                  <a:srgbClr val="FFFF00"/>
                </a:solidFill>
              </a:rPr>
              <a:t>Помоги будущему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первокласснику</a:t>
            </a:r>
            <a:r>
              <a:rPr lang="en-US" sz="2800" b="1" dirty="0" smtClean="0">
                <a:solidFill>
                  <a:srgbClr val="FFFF00"/>
                </a:solidFill>
              </a:rPr>
              <a:t>”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6" descr="D:\2_РАБОТА\1_ТЕКУЩАЯ РАБОТА\00_Ковалева_тендер\Материалы_2-й этап\результаты\Групповые проекты\Калининградская область проекты\390181 МАОУ СОШ №1 г. Светлогрск\390181 МАОУ СОШ №1 г. Светлогрск\СОШ №1 Светлогорск\4б\scan 017.jpg"/>
          <p:cNvPicPr>
            <a:picLocks noChangeAspect="1" noChangeArrowheads="1"/>
          </p:cNvPicPr>
          <p:nvPr/>
        </p:nvPicPr>
        <p:blipFill>
          <a:blip r:embed="rId2" cstate="print">
            <a:biLevel thresh="2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80" t="54745" r="9625" b="10625"/>
          <a:stretch>
            <a:fillRect/>
          </a:stretch>
        </p:blipFill>
        <p:spPr bwMode="auto">
          <a:xfrm>
            <a:off x="122238" y="1989138"/>
            <a:ext cx="4400413" cy="280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D:\2_РАБОТА\1_ТЕКУЩАЯ РАБОТА\00_Ковалева_тендер\Материалы_2-й этап\результаты\Групповые проекты\Челябинская область проекты полная версия\Миасс_4ГП_кабинет 25\Миасс_4ГП_кабинет 25\Миасс_4ГП_кабинет 25\Группа 4_0402\Лист планирования_группа4.jpg"/>
          <p:cNvPicPr/>
          <p:nvPr/>
        </p:nvPicPr>
        <p:blipFill rotWithShape="1"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230" t="52421" r="10802" b="25718"/>
          <a:stretch/>
        </p:blipFill>
        <p:spPr bwMode="auto">
          <a:xfrm>
            <a:off x="4733739" y="2708920"/>
            <a:ext cx="4154599" cy="15967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Рисунок 6" descr="D:\2_РАБОТА\1_ТЕКУЩАЯ РАБОТА\00_Ковалева_тендер\Материалы_2-й этап\результаты\Групповые проекты\Челябинская область проекты полная версия\Миасс_4ГП_кабинет 27\Миасс_4ГП_кабинет 27\Миасс_4ГП_кабинет 27\Группа 7_0401\Лист планирования_группа7.jpg"/>
          <p:cNvPicPr/>
          <p:nvPr/>
        </p:nvPicPr>
        <p:blipFill rotWithShape="1"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690" t="52572" r="7700" b="25189"/>
          <a:stretch/>
        </p:blipFill>
        <p:spPr bwMode="auto">
          <a:xfrm>
            <a:off x="4211960" y="4917843"/>
            <a:ext cx="4667250" cy="1866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Прямоугольная выноска 7"/>
          <p:cNvSpPr/>
          <p:nvPr/>
        </p:nvSpPr>
        <p:spPr bwMode="auto">
          <a:xfrm>
            <a:off x="395536" y="5347220"/>
            <a:ext cx="1188132" cy="864096"/>
          </a:xfrm>
          <a:prstGeom prst="wedgeRectCallout">
            <a:avLst>
              <a:gd name="adj1" fmla="val 67903"/>
              <a:gd name="adj2" fmla="val -111665"/>
            </a:avLst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41%</a:t>
            </a:r>
          </a:p>
        </p:txBody>
      </p:sp>
      <p:sp>
        <p:nvSpPr>
          <p:cNvPr id="9" name="Прямоугольная выноска 8"/>
          <p:cNvSpPr/>
          <p:nvPr/>
        </p:nvSpPr>
        <p:spPr bwMode="auto">
          <a:xfrm>
            <a:off x="7529313" y="1448780"/>
            <a:ext cx="1476164" cy="864096"/>
          </a:xfrm>
          <a:prstGeom prst="wedgeRectCallout">
            <a:avLst>
              <a:gd name="adj1" fmla="val -67384"/>
              <a:gd name="adj2" fmla="val 93363"/>
            </a:avLst>
          </a:prstGeom>
          <a:solidFill>
            <a:srgbClr val="CC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44%</a:t>
            </a:r>
          </a:p>
        </p:txBody>
      </p:sp>
      <p:sp>
        <p:nvSpPr>
          <p:cNvPr id="10" name="Прямоугольная выноска 9"/>
          <p:cNvSpPr/>
          <p:nvPr/>
        </p:nvSpPr>
        <p:spPr bwMode="auto">
          <a:xfrm>
            <a:off x="2699792" y="5342284"/>
            <a:ext cx="1172622" cy="864096"/>
          </a:xfrm>
          <a:prstGeom prst="wedgeRectCallout">
            <a:avLst>
              <a:gd name="adj1" fmla="val 75642"/>
              <a:gd name="adj2" fmla="val 81238"/>
            </a:avLst>
          </a:prstGeom>
          <a:solidFill>
            <a:schemeClr val="tx1">
              <a:lumMod val="6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13%</a:t>
            </a:r>
          </a:p>
        </p:txBody>
      </p:sp>
    </p:spTree>
    <p:extLst>
      <p:ext uri="{BB962C8B-B14F-4D97-AF65-F5344CB8AC3E}">
        <p14:creationId xmlns:p14="http://schemas.microsoft.com/office/powerpoint/2010/main" xmlns="" val="148655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AF00D7E-66EE-491B-9E7D-D995F455AD91}" type="slidenum">
              <a:rPr lang="ru-RU" b="0" smtClean="0"/>
              <a:pPr eaLnBrk="1" hangingPunct="1"/>
              <a:t>19</a:t>
            </a:fld>
            <a:endParaRPr lang="ru-RU" b="0" smtClean="0"/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4403" y="138758"/>
            <a:ext cx="9036496" cy="1057994"/>
          </a:xfrm>
          <a:prstGeom prst="roundRect">
            <a:avLst>
              <a:gd name="adj" fmla="val 46389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tx2"/>
                </a:solidFill>
              </a:rPr>
              <a:t>Способность выдвинуть собственную идею</a:t>
            </a:r>
          </a:p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tx2"/>
                </a:solidFill>
              </a:rPr>
              <a:t> и удерживать замысел проекта: пример 3</a:t>
            </a:r>
            <a:endParaRPr lang="ru-RU" sz="3000" b="1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5516" y="1448780"/>
            <a:ext cx="79418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Исследовательский проект. Опрос </a:t>
            </a:r>
            <a:r>
              <a:rPr lang="en-US" sz="2800" b="1" dirty="0" smtClean="0">
                <a:solidFill>
                  <a:srgbClr val="FFFF00"/>
                </a:solidFill>
              </a:rPr>
              <a:t>“</a:t>
            </a:r>
            <a:r>
              <a:rPr lang="ru-RU" sz="2800" b="1" dirty="0" smtClean="0">
                <a:solidFill>
                  <a:srgbClr val="FFFF00"/>
                </a:solidFill>
              </a:rPr>
              <a:t>Как мы</a:t>
            </a:r>
          </a:p>
          <a:p>
            <a:r>
              <a:rPr lang="ru-RU" sz="2800" b="1" dirty="0" smtClean="0">
                <a:solidFill>
                  <a:srgbClr val="FFFF00"/>
                </a:solidFill>
              </a:rPr>
              <a:t>проводим свободное время</a:t>
            </a:r>
            <a:r>
              <a:rPr lang="en-US" sz="2800" b="1" dirty="0" smtClean="0">
                <a:solidFill>
                  <a:srgbClr val="FFFF00"/>
                </a:solidFill>
              </a:rPr>
              <a:t>”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5" name="Рисунок 13"/>
          <p:cNvPicPr>
            <a:picLocks noChangeAspect="1" noChangeArrowheads="1"/>
          </p:cNvPicPr>
          <p:nvPr/>
        </p:nvPicPr>
        <p:blipFill>
          <a:blip r:embed="rId2" cstate="print">
            <a:grayscl/>
            <a:lum bright="-2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11" t="63512" r="16995" b="2841"/>
          <a:stretch>
            <a:fillRect/>
          </a:stretch>
        </p:blipFill>
        <p:spPr bwMode="auto">
          <a:xfrm>
            <a:off x="215516" y="2564904"/>
            <a:ext cx="4786313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8" descr="D:\2_РАБОТА\1_ТЕКУЩАЯ РАБОТА\00_Ковалева_тендер\Материалы_2-й этап\результаты\Групповые проекты\Калининградская область проекты\390177 МБОУ СОШ №2 п. Взморье\390177 МБОУ СОШ №2 п. Взморье\МБОУ СОШ №2 Взморье\л1\scan 013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047" t="58812" r="8771" b="9918"/>
          <a:stretch>
            <a:fillRect/>
          </a:stretch>
        </p:blipFill>
        <p:spPr bwMode="auto">
          <a:xfrm>
            <a:off x="4498975" y="4027488"/>
            <a:ext cx="458152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ая выноска 6"/>
          <p:cNvSpPr/>
          <p:nvPr/>
        </p:nvSpPr>
        <p:spPr bwMode="auto">
          <a:xfrm>
            <a:off x="395536" y="5785942"/>
            <a:ext cx="1188132" cy="864096"/>
          </a:xfrm>
          <a:prstGeom prst="wedgeRectCallout">
            <a:avLst>
              <a:gd name="adj1" fmla="val 72713"/>
              <a:gd name="adj2" fmla="val -84107"/>
            </a:avLst>
          </a:prstGeom>
          <a:solidFill>
            <a:schemeClr val="bg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45%</a:t>
            </a:r>
          </a:p>
        </p:txBody>
      </p:sp>
      <p:sp>
        <p:nvSpPr>
          <p:cNvPr id="8" name="Прямоугольная выноска 7"/>
          <p:cNvSpPr/>
          <p:nvPr/>
        </p:nvSpPr>
        <p:spPr bwMode="auto">
          <a:xfrm>
            <a:off x="7056276" y="2780928"/>
            <a:ext cx="1476164" cy="864096"/>
          </a:xfrm>
          <a:prstGeom prst="wedgeRectCallout">
            <a:avLst>
              <a:gd name="adj1" fmla="val -67384"/>
              <a:gd name="adj2" fmla="val 93363"/>
            </a:avLst>
          </a:prstGeom>
          <a:solidFill>
            <a:srgbClr val="CC99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36%</a:t>
            </a:r>
          </a:p>
        </p:txBody>
      </p:sp>
    </p:spTree>
    <p:extLst>
      <p:ext uri="{BB962C8B-B14F-4D97-AF65-F5344CB8AC3E}">
        <p14:creationId xmlns:p14="http://schemas.microsoft.com/office/powerpoint/2010/main" xmlns="" val="137210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кругленный прямоугольник 28"/>
          <p:cNvSpPr/>
          <p:nvPr/>
        </p:nvSpPr>
        <p:spPr bwMode="auto">
          <a:xfrm>
            <a:off x="7390505" y="1907370"/>
            <a:ext cx="1656184" cy="2340630"/>
          </a:xfrm>
          <a:prstGeom prst="roundRect">
            <a:avLst/>
          </a:prstGeom>
          <a:solidFill>
            <a:srgbClr val="FFC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64D399-6D80-470E-AF08-3F5FE41ED9BB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pic>
        <p:nvPicPr>
          <p:cNvPr id="5" name="Picture 2" descr="http://psy-pozitiv.ucoz.ru/Psi/77846664_Buratino_za_partoy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2279" y="4768331"/>
            <a:ext cx="2502402" cy="1931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attachments-blog.tut.by/61414/files/2012/03/C145-081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9787" y="2777747"/>
            <a:ext cx="1177619" cy="131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Выноска-облако 7"/>
          <p:cNvSpPr/>
          <p:nvPr/>
        </p:nvSpPr>
        <p:spPr bwMode="auto">
          <a:xfrm>
            <a:off x="719572" y="2809493"/>
            <a:ext cx="2232248" cy="936104"/>
          </a:xfrm>
          <a:prstGeom prst="cloudCallout">
            <a:avLst>
              <a:gd name="adj1" fmla="val -9737"/>
              <a:gd name="adj2" fmla="val 19070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Хочу учиться!</a:t>
            </a:r>
          </a:p>
        </p:txBody>
      </p:sp>
      <p:sp>
        <p:nvSpPr>
          <p:cNvPr id="13" name="Выноска-облако 12"/>
          <p:cNvSpPr/>
          <p:nvPr/>
        </p:nvSpPr>
        <p:spPr bwMode="auto">
          <a:xfrm>
            <a:off x="4037685" y="2075382"/>
            <a:ext cx="2232248" cy="936104"/>
          </a:xfrm>
          <a:prstGeom prst="cloudCallout">
            <a:avLst>
              <a:gd name="adj1" fmla="val -157498"/>
              <a:gd name="adj2" fmla="val 272398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Могу учиться!</a:t>
            </a:r>
          </a:p>
        </p:txBody>
      </p:sp>
      <p:sp>
        <p:nvSpPr>
          <p:cNvPr id="14" name="Выноска-облако 13"/>
          <p:cNvSpPr/>
          <p:nvPr/>
        </p:nvSpPr>
        <p:spPr bwMode="auto">
          <a:xfrm>
            <a:off x="3727034" y="4689140"/>
            <a:ext cx="3988039" cy="1542088"/>
          </a:xfrm>
          <a:prstGeom prst="cloudCallout">
            <a:avLst>
              <a:gd name="adj1" fmla="val -101473"/>
              <a:gd name="adj2" fmla="val -23044"/>
            </a:avLst>
          </a:prstGeom>
          <a:solidFill>
            <a:srgbClr val="CCFF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Владею необходимыми</a:t>
            </a:r>
          </a:p>
          <a:p>
            <a:pPr algn="ctr"/>
            <a:r>
              <a:rPr lang="ru-RU" b="1" i="1" dirty="0">
                <a:solidFill>
                  <a:schemeClr val="bg2"/>
                </a:solidFill>
                <a:latin typeface="Arial" charset="0"/>
              </a:rPr>
              <a:t>инструментальными</a:t>
            </a:r>
          </a:p>
          <a:p>
            <a:pPr algn="ctr"/>
            <a:r>
              <a:rPr lang="ru-RU" b="1" i="1" dirty="0" smtClean="0">
                <a:solidFill>
                  <a:schemeClr val="bg2"/>
                </a:solidFill>
                <a:latin typeface="Arial" charset="0"/>
              </a:rPr>
              <a:t>и понятийными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chemeClr val="bg2"/>
                </a:solidFill>
                <a:latin typeface="Arial" charset="0"/>
              </a:rPr>
              <a:t>средствами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 bwMode="auto">
          <a:xfrm>
            <a:off x="323528" y="2100249"/>
            <a:ext cx="2124236" cy="612068"/>
          </a:xfrm>
          <a:prstGeom prst="wedgeRoundRectCallout">
            <a:avLst>
              <a:gd name="adj1" fmla="val 24955"/>
              <a:gd name="adj2" fmla="val 79396"/>
              <a:gd name="adj3" fmla="val 16667"/>
            </a:avLst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Личностные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chemeClr val="tx2"/>
                </a:solidFill>
                <a:latin typeface="Arial" charset="0"/>
              </a:rPr>
              <a:t>результаты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1" name="Скругленная прямоугольная выноска 20"/>
          <p:cNvSpPr/>
          <p:nvPr/>
        </p:nvSpPr>
        <p:spPr bwMode="auto">
          <a:xfrm>
            <a:off x="4247964" y="3348000"/>
            <a:ext cx="2484000" cy="648000"/>
          </a:xfrm>
          <a:prstGeom prst="wedgeRoundRectCallout">
            <a:avLst>
              <a:gd name="adj1" fmla="val 4314"/>
              <a:gd name="adj2" fmla="val -146475"/>
              <a:gd name="adj3" fmla="val 16667"/>
            </a:avLst>
          </a:prstGeom>
          <a:noFill/>
          <a:ln w="1270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Метапредметные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chemeClr val="tx2"/>
                </a:solidFill>
                <a:latin typeface="Arial" charset="0"/>
              </a:rPr>
              <a:t>результаты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 bwMode="auto">
          <a:xfrm>
            <a:off x="4248708" y="3348000"/>
            <a:ext cx="2484000" cy="648000"/>
          </a:xfrm>
          <a:prstGeom prst="wedgeRoundRectCallout">
            <a:avLst>
              <a:gd name="adj1" fmla="val -46933"/>
              <a:gd name="adj2" fmla="val 261309"/>
              <a:gd name="adj3" fmla="val 16667"/>
            </a:avLst>
          </a:prstGeom>
          <a:noFill/>
          <a:ln w="12700" cap="flat" cmpd="sng" algn="ctr">
            <a:solidFill>
              <a:srgbClr val="CC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 bwMode="auto">
          <a:xfrm>
            <a:off x="6282190" y="6113307"/>
            <a:ext cx="2124236" cy="612068"/>
          </a:xfrm>
          <a:prstGeom prst="wedgeRoundRectCallout">
            <a:avLst>
              <a:gd name="adj1" fmla="val -39102"/>
              <a:gd name="adj2" fmla="val -132248"/>
              <a:gd name="adj3" fmla="val 16667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Предметные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b="1" i="1" dirty="0" smtClean="0">
                <a:solidFill>
                  <a:schemeClr val="tx2"/>
                </a:solidFill>
                <a:latin typeface="Arial" charset="0"/>
              </a:rPr>
              <a:t>результаты</a:t>
            </a:r>
            <a:endParaRPr kumimoji="0" lang="ru-RU" sz="1800" b="1" i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0" name="AutoShape 2"/>
          <p:cNvSpPr>
            <a:spLocks noChangeArrowheads="1"/>
          </p:cNvSpPr>
          <p:nvPr/>
        </p:nvSpPr>
        <p:spPr bwMode="gray">
          <a:xfrm>
            <a:off x="65862" y="152635"/>
            <a:ext cx="9078137" cy="1641580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altLang="ru-RU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Сформированность</a:t>
            </a:r>
            <a:r>
              <a:rPr lang="ru-RU" alt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altLang="ru-RU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метапредметных</a:t>
            </a:r>
            <a:endParaRPr lang="ru-RU" altLang="ru-RU" sz="3600" b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r>
              <a:rPr lang="ru-RU" alt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результатов как важнейшее условие</a:t>
            </a:r>
          </a:p>
          <a:p>
            <a:pPr algn="ctr">
              <a:lnSpc>
                <a:spcPct val="90000"/>
              </a:lnSpc>
            </a:pPr>
            <a:r>
              <a:rPr lang="ru-RU" alt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достижения требований стандарта </a:t>
            </a:r>
            <a:endParaRPr lang="ru-RU" altLang="ru-RU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344308" y="2083117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/>
                </a:solidFill>
              </a:rPr>
              <a:t>Успешный </a:t>
            </a:r>
          </a:p>
          <a:p>
            <a:pPr algn="ctr"/>
            <a:r>
              <a:rPr lang="ru-RU" b="1" i="1" dirty="0" smtClean="0">
                <a:solidFill>
                  <a:schemeClr val="bg2"/>
                </a:solidFill>
              </a:rPr>
              <a:t>ученик</a:t>
            </a:r>
            <a:endParaRPr lang="ru-RU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281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1B02038-6755-426B-9E8F-640E86994EBF}" type="slidenum">
              <a:rPr lang="ru-RU" b="0" smtClean="0"/>
              <a:pPr eaLnBrk="1" hangingPunct="1"/>
              <a:t>20</a:t>
            </a:fld>
            <a:endParaRPr lang="ru-RU" b="0" smtClean="0"/>
          </a:p>
        </p:txBody>
      </p:sp>
      <p:pic>
        <p:nvPicPr>
          <p:cNvPr id="15365" name="Рисунок 14" descr="D:\2_РАБОТА\1_ТЕКУЩАЯ РАБОТА\00_Ковалева_тендер\Материалы_2-й этап\результаты\Групповые проекты\Калининградская область проекты\390160 МБОУ СОШ г. Пионерский\390160 МБОУ СОШ г. Пионерский\Пионерский\scan 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373" b="11278"/>
          <a:stretch>
            <a:fillRect/>
          </a:stretch>
        </p:blipFill>
        <p:spPr bwMode="auto">
          <a:xfrm>
            <a:off x="323849" y="1648978"/>
            <a:ext cx="77057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15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3313" b="32788"/>
          <a:stretch>
            <a:fillRect/>
          </a:stretch>
        </p:blipFill>
        <p:spPr bwMode="auto">
          <a:xfrm>
            <a:off x="1827560" y="4005064"/>
            <a:ext cx="7034213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Рисунок 16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1867" b="32686"/>
          <a:stretch>
            <a:fillRect/>
          </a:stretch>
        </p:blipFill>
        <p:spPr bwMode="auto">
          <a:xfrm>
            <a:off x="323850" y="5272757"/>
            <a:ext cx="67691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вал 2"/>
          <p:cNvSpPr/>
          <p:nvPr/>
        </p:nvSpPr>
        <p:spPr>
          <a:xfrm>
            <a:off x="6988174" y="3807978"/>
            <a:ext cx="1273175" cy="15128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260475" y="5193196"/>
            <a:ext cx="5832475" cy="1511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AutoShape 2"/>
          <p:cNvSpPr>
            <a:spLocks noChangeArrowheads="1"/>
          </p:cNvSpPr>
          <p:nvPr/>
        </p:nvSpPr>
        <p:spPr bwMode="gray">
          <a:xfrm>
            <a:off x="4403" y="138758"/>
            <a:ext cx="9036496" cy="1130002"/>
          </a:xfrm>
          <a:prstGeom prst="roundRect">
            <a:avLst>
              <a:gd name="adj" fmla="val 46389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tx2"/>
                </a:solidFill>
              </a:rPr>
              <a:t>Оценка качества начального образования:</a:t>
            </a:r>
          </a:p>
          <a:p>
            <a:pPr algn="ctr">
              <a:lnSpc>
                <a:spcPct val="90000"/>
              </a:lnSpc>
            </a:pPr>
            <a:r>
              <a:rPr lang="ru-RU" sz="3000" b="1" dirty="0" smtClean="0">
                <a:solidFill>
                  <a:schemeClr val="tx2"/>
                </a:solidFill>
              </a:rPr>
              <a:t>умение управлять временем (примеры)</a:t>
            </a:r>
            <a:endParaRPr lang="ru-RU" sz="3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486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Прямоугольник 75"/>
          <p:cNvSpPr/>
          <p:nvPr/>
        </p:nvSpPr>
        <p:spPr>
          <a:xfrm>
            <a:off x="4552156" y="2954272"/>
            <a:ext cx="1836738" cy="431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75" name="Прямоугольник 74"/>
          <p:cNvSpPr/>
          <p:nvPr/>
        </p:nvSpPr>
        <p:spPr>
          <a:xfrm>
            <a:off x="3959223" y="2954272"/>
            <a:ext cx="576263" cy="43180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cxnSp>
        <p:nvCxnSpPr>
          <p:cNvPr id="24585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969963" y="5713413"/>
            <a:ext cx="7200900" cy="36512"/>
          </a:xfrm>
          <a:prstGeom prst="line">
            <a:avLst/>
          </a:prstGeom>
          <a:noFill/>
          <a:ln w="38100" cap="sq" algn="ctr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86" name="TextBox 8"/>
          <p:cNvSpPr txBox="1">
            <a:spLocks noChangeArrowheads="1"/>
          </p:cNvSpPr>
          <p:nvPr/>
        </p:nvSpPr>
        <p:spPr bwMode="auto">
          <a:xfrm>
            <a:off x="719138" y="5894388"/>
            <a:ext cx="431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100</a:t>
            </a:r>
          </a:p>
        </p:txBody>
      </p:sp>
      <p:cxnSp>
        <p:nvCxnSpPr>
          <p:cNvPr id="24587" name="Прямая соединительная линия 10"/>
          <p:cNvCxnSpPr>
            <a:cxnSpLocks noChangeShapeType="1"/>
          </p:cNvCxnSpPr>
          <p:nvPr/>
        </p:nvCxnSpPr>
        <p:spPr bwMode="auto">
          <a:xfrm>
            <a:off x="969963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88" name="Прямая соединительная линия 13"/>
          <p:cNvCxnSpPr>
            <a:cxnSpLocks noChangeShapeType="1"/>
          </p:cNvCxnSpPr>
          <p:nvPr/>
        </p:nvCxnSpPr>
        <p:spPr bwMode="auto">
          <a:xfrm>
            <a:off x="1690688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89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2409825" y="5651500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0" name="Прямая соединительная линия 15"/>
          <p:cNvCxnSpPr>
            <a:cxnSpLocks noChangeShapeType="1"/>
          </p:cNvCxnSpPr>
          <p:nvPr/>
        </p:nvCxnSpPr>
        <p:spPr bwMode="auto">
          <a:xfrm>
            <a:off x="3130550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1" name="Прямая соединительная линия 16"/>
          <p:cNvCxnSpPr>
            <a:cxnSpLocks noChangeShapeType="1"/>
          </p:cNvCxnSpPr>
          <p:nvPr/>
        </p:nvCxnSpPr>
        <p:spPr bwMode="auto">
          <a:xfrm>
            <a:off x="3849688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2" name="Прямая соединительная линия 18"/>
          <p:cNvCxnSpPr>
            <a:cxnSpLocks noChangeShapeType="1"/>
          </p:cNvCxnSpPr>
          <p:nvPr/>
        </p:nvCxnSpPr>
        <p:spPr bwMode="auto">
          <a:xfrm>
            <a:off x="4570413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3" name="Прямая соединительная линия 19"/>
          <p:cNvCxnSpPr>
            <a:cxnSpLocks noChangeShapeType="1"/>
          </p:cNvCxnSpPr>
          <p:nvPr/>
        </p:nvCxnSpPr>
        <p:spPr bwMode="auto">
          <a:xfrm>
            <a:off x="5291138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4" name="Прямая соединительная линия 20"/>
          <p:cNvCxnSpPr>
            <a:cxnSpLocks noChangeShapeType="1"/>
          </p:cNvCxnSpPr>
          <p:nvPr/>
        </p:nvCxnSpPr>
        <p:spPr bwMode="auto">
          <a:xfrm>
            <a:off x="6010275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5" name="Прямая соединительная линия 23"/>
          <p:cNvCxnSpPr>
            <a:cxnSpLocks noChangeShapeType="1"/>
          </p:cNvCxnSpPr>
          <p:nvPr/>
        </p:nvCxnSpPr>
        <p:spPr bwMode="auto">
          <a:xfrm>
            <a:off x="6731000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6" name="Прямая соединительная линия 24"/>
          <p:cNvCxnSpPr>
            <a:cxnSpLocks noChangeShapeType="1"/>
          </p:cNvCxnSpPr>
          <p:nvPr/>
        </p:nvCxnSpPr>
        <p:spPr bwMode="auto">
          <a:xfrm>
            <a:off x="7450138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7" name="Прямая соединительная линия 26"/>
          <p:cNvCxnSpPr>
            <a:cxnSpLocks noChangeShapeType="1"/>
          </p:cNvCxnSpPr>
          <p:nvPr/>
        </p:nvCxnSpPr>
        <p:spPr bwMode="auto">
          <a:xfrm>
            <a:off x="8170863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98" name="TextBox 27"/>
          <p:cNvSpPr txBox="1">
            <a:spLocks noChangeArrowheads="1"/>
          </p:cNvSpPr>
          <p:nvPr/>
        </p:nvSpPr>
        <p:spPr bwMode="auto">
          <a:xfrm>
            <a:off x="7270750" y="5894388"/>
            <a:ext cx="3603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80</a:t>
            </a:r>
          </a:p>
        </p:txBody>
      </p:sp>
      <p:sp>
        <p:nvSpPr>
          <p:cNvPr id="24599" name="TextBox 28"/>
          <p:cNvSpPr txBox="1">
            <a:spLocks noChangeArrowheads="1"/>
          </p:cNvSpPr>
          <p:nvPr/>
        </p:nvSpPr>
        <p:spPr bwMode="auto">
          <a:xfrm>
            <a:off x="8007350" y="5884863"/>
            <a:ext cx="431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100</a:t>
            </a:r>
          </a:p>
        </p:txBody>
      </p:sp>
      <p:sp>
        <p:nvSpPr>
          <p:cNvPr id="24600" name="TextBox 34"/>
          <p:cNvSpPr txBox="1">
            <a:spLocks noChangeArrowheads="1"/>
          </p:cNvSpPr>
          <p:nvPr/>
        </p:nvSpPr>
        <p:spPr bwMode="auto">
          <a:xfrm>
            <a:off x="4425950" y="5894388"/>
            <a:ext cx="260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0</a:t>
            </a:r>
          </a:p>
        </p:txBody>
      </p:sp>
      <p:sp>
        <p:nvSpPr>
          <p:cNvPr id="24601" name="TextBox 37"/>
          <p:cNvSpPr txBox="1">
            <a:spLocks noChangeArrowheads="1"/>
          </p:cNvSpPr>
          <p:nvPr/>
        </p:nvSpPr>
        <p:spPr bwMode="auto">
          <a:xfrm>
            <a:off x="1509713" y="5894388"/>
            <a:ext cx="3603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80</a:t>
            </a:r>
          </a:p>
        </p:txBody>
      </p:sp>
      <p:sp>
        <p:nvSpPr>
          <p:cNvPr id="24602" name="TextBox 38"/>
          <p:cNvSpPr txBox="1">
            <a:spLocks noChangeArrowheads="1"/>
          </p:cNvSpPr>
          <p:nvPr/>
        </p:nvSpPr>
        <p:spPr bwMode="auto">
          <a:xfrm>
            <a:off x="2230438" y="5894388"/>
            <a:ext cx="3603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60</a:t>
            </a:r>
          </a:p>
        </p:txBody>
      </p:sp>
      <p:sp>
        <p:nvSpPr>
          <p:cNvPr id="24603" name="TextBox 39"/>
          <p:cNvSpPr txBox="1">
            <a:spLocks noChangeArrowheads="1"/>
          </p:cNvSpPr>
          <p:nvPr/>
        </p:nvSpPr>
        <p:spPr bwMode="auto">
          <a:xfrm>
            <a:off x="2951163" y="5892800"/>
            <a:ext cx="3587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40</a:t>
            </a:r>
          </a:p>
        </p:txBody>
      </p:sp>
      <p:sp>
        <p:nvSpPr>
          <p:cNvPr id="24604" name="TextBox 40"/>
          <p:cNvSpPr txBox="1">
            <a:spLocks noChangeArrowheads="1"/>
          </p:cNvSpPr>
          <p:nvPr/>
        </p:nvSpPr>
        <p:spPr bwMode="auto">
          <a:xfrm>
            <a:off x="3670300" y="5857875"/>
            <a:ext cx="3603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20</a:t>
            </a:r>
          </a:p>
        </p:txBody>
      </p:sp>
      <p:sp>
        <p:nvSpPr>
          <p:cNvPr id="24605" name="TextBox 41"/>
          <p:cNvSpPr txBox="1">
            <a:spLocks noChangeArrowheads="1"/>
          </p:cNvSpPr>
          <p:nvPr/>
        </p:nvSpPr>
        <p:spPr bwMode="auto">
          <a:xfrm>
            <a:off x="5110163" y="5894388"/>
            <a:ext cx="3603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20</a:t>
            </a:r>
          </a:p>
        </p:txBody>
      </p:sp>
      <p:sp>
        <p:nvSpPr>
          <p:cNvPr id="24606" name="TextBox 42"/>
          <p:cNvSpPr txBox="1">
            <a:spLocks noChangeArrowheads="1"/>
          </p:cNvSpPr>
          <p:nvPr/>
        </p:nvSpPr>
        <p:spPr bwMode="auto">
          <a:xfrm>
            <a:off x="5830888" y="5894388"/>
            <a:ext cx="35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40</a:t>
            </a:r>
          </a:p>
        </p:txBody>
      </p:sp>
      <p:sp>
        <p:nvSpPr>
          <p:cNvPr id="24607" name="TextBox 43"/>
          <p:cNvSpPr txBox="1">
            <a:spLocks noChangeArrowheads="1"/>
          </p:cNvSpPr>
          <p:nvPr/>
        </p:nvSpPr>
        <p:spPr bwMode="auto">
          <a:xfrm>
            <a:off x="6550025" y="5894388"/>
            <a:ext cx="3603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60</a:t>
            </a:r>
          </a:p>
        </p:txBody>
      </p:sp>
      <p:sp>
        <p:nvSpPr>
          <p:cNvPr id="50" name="Прямоугольник 49"/>
          <p:cNvSpPr/>
          <p:nvPr/>
        </p:nvSpPr>
        <p:spPr bwMode="auto">
          <a:xfrm>
            <a:off x="395288" y="6473825"/>
            <a:ext cx="180975" cy="179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 eaLnBrk="0" hangingPunct="0">
              <a:defRPr/>
            </a:pPr>
            <a:endParaRPr lang="ru-RU" b="0" dirty="0"/>
          </a:p>
        </p:txBody>
      </p:sp>
      <p:sp>
        <p:nvSpPr>
          <p:cNvPr id="24609" name="TextBox 62"/>
          <p:cNvSpPr txBox="1">
            <a:spLocks noChangeArrowheads="1"/>
          </p:cNvSpPr>
          <p:nvPr/>
        </p:nvSpPr>
        <p:spPr bwMode="auto">
          <a:xfrm>
            <a:off x="3217863" y="6378575"/>
            <a:ext cx="206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Только базовый</a:t>
            </a:r>
          </a:p>
        </p:txBody>
      </p:sp>
      <p:sp>
        <p:nvSpPr>
          <p:cNvPr id="24610" name="Прямоугольник 63"/>
          <p:cNvSpPr>
            <a:spLocks noChangeArrowheads="1"/>
          </p:cNvSpPr>
          <p:nvPr/>
        </p:nvSpPr>
        <p:spPr bwMode="auto">
          <a:xfrm>
            <a:off x="5651500" y="6472238"/>
            <a:ext cx="179388" cy="18097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sp>
        <p:nvSpPr>
          <p:cNvPr id="24611" name="TextBox 64"/>
          <p:cNvSpPr txBox="1">
            <a:spLocks noChangeArrowheads="1"/>
          </p:cNvSpPr>
          <p:nvPr/>
        </p:nvSpPr>
        <p:spPr bwMode="auto">
          <a:xfrm>
            <a:off x="5821363" y="6380163"/>
            <a:ext cx="1771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Повышенный</a:t>
            </a:r>
          </a:p>
        </p:txBody>
      </p:sp>
      <p:cxnSp>
        <p:nvCxnSpPr>
          <p:cNvPr id="24612" name="Прямая соединительная линия 91"/>
          <p:cNvCxnSpPr>
            <a:cxnSpLocks noChangeShapeType="1"/>
          </p:cNvCxnSpPr>
          <p:nvPr/>
        </p:nvCxnSpPr>
        <p:spPr bwMode="auto">
          <a:xfrm>
            <a:off x="4536000" y="2196000"/>
            <a:ext cx="0" cy="35280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613" name="TextBox 47"/>
          <p:cNvSpPr txBox="1">
            <a:spLocks noChangeArrowheads="1"/>
          </p:cNvSpPr>
          <p:nvPr/>
        </p:nvSpPr>
        <p:spPr bwMode="auto">
          <a:xfrm>
            <a:off x="587375" y="6378575"/>
            <a:ext cx="1885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Ниже базового</a:t>
            </a:r>
          </a:p>
        </p:txBody>
      </p:sp>
      <p:sp>
        <p:nvSpPr>
          <p:cNvPr id="24614" name="Прямоугольник 59"/>
          <p:cNvSpPr>
            <a:spLocks noChangeArrowheads="1"/>
          </p:cNvSpPr>
          <p:nvPr/>
        </p:nvSpPr>
        <p:spPr bwMode="auto">
          <a:xfrm>
            <a:off x="3041650" y="6473825"/>
            <a:ext cx="179388" cy="1793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sp>
        <p:nvSpPr>
          <p:cNvPr id="77" name="Прямоугольник 76"/>
          <p:cNvSpPr/>
          <p:nvPr/>
        </p:nvSpPr>
        <p:spPr>
          <a:xfrm>
            <a:off x="6388894" y="2954272"/>
            <a:ext cx="1187450" cy="4318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</a:p>
        </p:txBody>
      </p:sp>
      <p:sp>
        <p:nvSpPr>
          <p:cNvPr id="24628" name="TextBox 64"/>
          <p:cNvSpPr txBox="1">
            <a:spLocks noChangeArrowheads="1"/>
          </p:cNvSpPr>
          <p:nvPr/>
        </p:nvSpPr>
        <p:spPr bwMode="auto">
          <a:xfrm>
            <a:off x="971550" y="2576513"/>
            <a:ext cx="1649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FF"/>
                </a:solidFill>
              </a:rPr>
              <a:t>Все проекты</a:t>
            </a:r>
          </a:p>
        </p:txBody>
      </p:sp>
      <p:sp>
        <p:nvSpPr>
          <p:cNvPr id="53" name="AutoShape 5"/>
          <p:cNvSpPr>
            <a:spLocks noChangeArrowheads="1"/>
          </p:cNvSpPr>
          <p:nvPr/>
        </p:nvSpPr>
        <p:spPr bwMode="gray">
          <a:xfrm>
            <a:off x="68955" y="113252"/>
            <a:ext cx="8892988" cy="1160747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Оценка качества начального образования.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Достижение </a:t>
            </a:r>
            <a:r>
              <a:rPr lang="ru-RU" sz="3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метапредметных</a:t>
            </a:r>
            <a: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результатов: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ru-RU" sz="2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регулятивные и коммуникативные действия, 2014</a:t>
            </a:r>
          </a:p>
        </p:txBody>
      </p:sp>
      <p:sp>
        <p:nvSpPr>
          <p:cNvPr id="54" name="TextBox 64"/>
          <p:cNvSpPr txBox="1">
            <a:spLocks noChangeArrowheads="1"/>
          </p:cNvSpPr>
          <p:nvPr/>
        </p:nvSpPr>
        <p:spPr bwMode="auto">
          <a:xfrm>
            <a:off x="238538" y="3104964"/>
            <a:ext cx="2272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/>
              <a:t>Все проекты, 2013</a:t>
            </a:r>
            <a:endParaRPr lang="ru-RU" altLang="ru-RU" sz="1800" i="1" dirty="0"/>
          </a:p>
        </p:txBody>
      </p:sp>
      <p:sp>
        <p:nvSpPr>
          <p:cNvPr id="55" name="TextBox 64"/>
          <p:cNvSpPr txBox="1">
            <a:spLocks noChangeArrowheads="1"/>
          </p:cNvSpPr>
          <p:nvPr/>
        </p:nvSpPr>
        <p:spPr bwMode="auto">
          <a:xfrm>
            <a:off x="238538" y="4437112"/>
            <a:ext cx="233685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/>
              <a:t>Все проекты, 2014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/>
              <a:t>школы по ФГОС</a:t>
            </a:r>
            <a:endParaRPr lang="ru-RU" altLang="ru-RU" sz="1800" i="1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4047449" y="4419615"/>
            <a:ext cx="468000" cy="43180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4536000" y="4420800"/>
            <a:ext cx="1728000" cy="431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ru-RU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6264000" y="4420800"/>
            <a:ext cx="1404000" cy="4318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ая выноска 41"/>
          <p:cNvSpPr/>
          <p:nvPr/>
        </p:nvSpPr>
        <p:spPr>
          <a:xfrm>
            <a:off x="307975" y="1448780"/>
            <a:ext cx="8496300" cy="1030288"/>
          </a:xfrm>
          <a:prstGeom prst="wedgeRectCallout">
            <a:avLst>
              <a:gd name="adj1" fmla="val -7349"/>
              <a:gd name="adj2" fmla="val 111618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Около 80% учащихся, не достигающих базового уровня не овладели ни регулятивными, ни коммуникативными </a:t>
            </a:r>
            <a:r>
              <a:rPr lang="ru-RU" sz="14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навыками. </a:t>
            </a:r>
            <a:r>
              <a:rPr lang="ru-RU" sz="14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остальных  20% не сформированы, главным образом коммуникативные умения. В ОШ принципиально необходимо включение в практику работы учебных ситуаций, требующих коммуникации и учебного сотрудничества</a:t>
            </a:r>
          </a:p>
        </p:txBody>
      </p:sp>
    </p:spTree>
    <p:extLst>
      <p:ext uri="{BB962C8B-B14F-4D97-AF65-F5344CB8AC3E}">
        <p14:creationId xmlns:p14="http://schemas.microsoft.com/office/powerpoint/2010/main" xmlns="" val="23565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AutoShape 5"/>
          <p:cNvSpPr>
            <a:spLocks noChangeArrowheads="1"/>
          </p:cNvSpPr>
          <p:nvPr/>
        </p:nvSpPr>
        <p:spPr bwMode="gray">
          <a:xfrm>
            <a:off x="107504" y="1"/>
            <a:ext cx="8892988" cy="1160747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Оценка качества начального образования.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Выбор учителями типа проекта</a:t>
            </a:r>
            <a:endParaRPr lang="ru-RU" sz="2400" b="1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55" name="Диаграмма 5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97073588"/>
              </p:ext>
            </p:extLst>
          </p:nvPr>
        </p:nvGraphicFramePr>
        <p:xfrm>
          <a:off x="467544" y="1592796"/>
          <a:ext cx="8280920" cy="49325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5241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Прямоугольник 75"/>
          <p:cNvSpPr/>
          <p:nvPr/>
        </p:nvSpPr>
        <p:spPr>
          <a:xfrm>
            <a:off x="4536000" y="2592000"/>
            <a:ext cx="1800000" cy="431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endParaRPr lang="ru-RU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3959225" y="2592000"/>
            <a:ext cx="576263" cy="43180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1" name="Прямоугольник 70"/>
          <p:cNvSpPr/>
          <p:nvPr/>
        </p:nvSpPr>
        <p:spPr>
          <a:xfrm>
            <a:off x="3960000" y="3204000"/>
            <a:ext cx="576000" cy="43180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3996000" y="3816000"/>
            <a:ext cx="540000" cy="43180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3960000" y="4428000"/>
            <a:ext cx="576000" cy="43180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995738" y="5040000"/>
            <a:ext cx="539750" cy="431800"/>
          </a:xfrm>
          <a:prstGeom prst="rect">
            <a:avLst/>
          </a:prstGeom>
          <a:solidFill>
            <a:schemeClr val="tx2">
              <a:lumMod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536000" y="5040000"/>
            <a:ext cx="1800225" cy="431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336000" y="5040000"/>
            <a:ext cx="1260475" cy="4318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cxnSp>
        <p:nvCxnSpPr>
          <p:cNvPr id="24585" name="Прямая соединительная линия 3"/>
          <p:cNvCxnSpPr>
            <a:cxnSpLocks noChangeShapeType="1"/>
          </p:cNvCxnSpPr>
          <p:nvPr/>
        </p:nvCxnSpPr>
        <p:spPr bwMode="auto">
          <a:xfrm flipV="1">
            <a:off x="969963" y="5713413"/>
            <a:ext cx="7200900" cy="36512"/>
          </a:xfrm>
          <a:prstGeom prst="line">
            <a:avLst/>
          </a:prstGeom>
          <a:noFill/>
          <a:ln w="38100" cap="sq" algn="ctr">
            <a:solidFill>
              <a:schemeClr val="tx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86" name="TextBox 8"/>
          <p:cNvSpPr txBox="1">
            <a:spLocks noChangeArrowheads="1"/>
          </p:cNvSpPr>
          <p:nvPr/>
        </p:nvSpPr>
        <p:spPr bwMode="auto">
          <a:xfrm>
            <a:off x="719138" y="5894388"/>
            <a:ext cx="431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100</a:t>
            </a:r>
          </a:p>
        </p:txBody>
      </p:sp>
      <p:cxnSp>
        <p:nvCxnSpPr>
          <p:cNvPr id="24587" name="Прямая соединительная линия 10"/>
          <p:cNvCxnSpPr>
            <a:cxnSpLocks noChangeShapeType="1"/>
          </p:cNvCxnSpPr>
          <p:nvPr/>
        </p:nvCxnSpPr>
        <p:spPr bwMode="auto">
          <a:xfrm>
            <a:off x="969963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88" name="Прямая соединительная линия 13"/>
          <p:cNvCxnSpPr>
            <a:cxnSpLocks noChangeShapeType="1"/>
          </p:cNvCxnSpPr>
          <p:nvPr/>
        </p:nvCxnSpPr>
        <p:spPr bwMode="auto">
          <a:xfrm>
            <a:off x="1690688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89" name="Прямая соединительная линия 14"/>
          <p:cNvCxnSpPr>
            <a:cxnSpLocks noChangeShapeType="1"/>
          </p:cNvCxnSpPr>
          <p:nvPr/>
        </p:nvCxnSpPr>
        <p:spPr bwMode="auto">
          <a:xfrm>
            <a:off x="2409825" y="5651500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0" name="Прямая соединительная линия 15"/>
          <p:cNvCxnSpPr>
            <a:cxnSpLocks noChangeShapeType="1"/>
          </p:cNvCxnSpPr>
          <p:nvPr/>
        </p:nvCxnSpPr>
        <p:spPr bwMode="auto">
          <a:xfrm>
            <a:off x="3130550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1" name="Прямая соединительная линия 16"/>
          <p:cNvCxnSpPr>
            <a:cxnSpLocks noChangeShapeType="1"/>
          </p:cNvCxnSpPr>
          <p:nvPr/>
        </p:nvCxnSpPr>
        <p:spPr bwMode="auto">
          <a:xfrm>
            <a:off x="3849688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2" name="Прямая соединительная линия 18"/>
          <p:cNvCxnSpPr>
            <a:cxnSpLocks noChangeShapeType="1"/>
          </p:cNvCxnSpPr>
          <p:nvPr/>
        </p:nvCxnSpPr>
        <p:spPr bwMode="auto">
          <a:xfrm>
            <a:off x="4570413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3" name="Прямая соединительная линия 19"/>
          <p:cNvCxnSpPr>
            <a:cxnSpLocks noChangeShapeType="1"/>
          </p:cNvCxnSpPr>
          <p:nvPr/>
        </p:nvCxnSpPr>
        <p:spPr bwMode="auto">
          <a:xfrm>
            <a:off x="5291138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4" name="Прямая соединительная линия 20"/>
          <p:cNvCxnSpPr>
            <a:cxnSpLocks noChangeShapeType="1"/>
          </p:cNvCxnSpPr>
          <p:nvPr/>
        </p:nvCxnSpPr>
        <p:spPr bwMode="auto">
          <a:xfrm>
            <a:off x="6010275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5" name="Прямая соединительная линия 23"/>
          <p:cNvCxnSpPr>
            <a:cxnSpLocks noChangeShapeType="1"/>
          </p:cNvCxnSpPr>
          <p:nvPr/>
        </p:nvCxnSpPr>
        <p:spPr bwMode="auto">
          <a:xfrm>
            <a:off x="6731000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6" name="Прямая соединительная линия 24"/>
          <p:cNvCxnSpPr>
            <a:cxnSpLocks noChangeShapeType="1"/>
          </p:cNvCxnSpPr>
          <p:nvPr/>
        </p:nvCxnSpPr>
        <p:spPr bwMode="auto">
          <a:xfrm>
            <a:off x="7450138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4597" name="Прямая соединительная линия 26"/>
          <p:cNvCxnSpPr>
            <a:cxnSpLocks noChangeShapeType="1"/>
          </p:cNvCxnSpPr>
          <p:nvPr/>
        </p:nvCxnSpPr>
        <p:spPr bwMode="auto">
          <a:xfrm>
            <a:off x="8170863" y="5641975"/>
            <a:ext cx="0" cy="21590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598" name="TextBox 27"/>
          <p:cNvSpPr txBox="1">
            <a:spLocks noChangeArrowheads="1"/>
          </p:cNvSpPr>
          <p:nvPr/>
        </p:nvSpPr>
        <p:spPr bwMode="auto">
          <a:xfrm>
            <a:off x="7270750" y="5894388"/>
            <a:ext cx="3603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80</a:t>
            </a:r>
          </a:p>
        </p:txBody>
      </p:sp>
      <p:sp>
        <p:nvSpPr>
          <p:cNvPr id="24599" name="TextBox 28"/>
          <p:cNvSpPr txBox="1">
            <a:spLocks noChangeArrowheads="1"/>
          </p:cNvSpPr>
          <p:nvPr/>
        </p:nvSpPr>
        <p:spPr bwMode="auto">
          <a:xfrm>
            <a:off x="8007350" y="5884863"/>
            <a:ext cx="431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100</a:t>
            </a:r>
          </a:p>
        </p:txBody>
      </p:sp>
      <p:sp>
        <p:nvSpPr>
          <p:cNvPr id="24600" name="TextBox 34"/>
          <p:cNvSpPr txBox="1">
            <a:spLocks noChangeArrowheads="1"/>
          </p:cNvSpPr>
          <p:nvPr/>
        </p:nvSpPr>
        <p:spPr bwMode="auto">
          <a:xfrm>
            <a:off x="4425950" y="5894388"/>
            <a:ext cx="26035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0</a:t>
            </a:r>
          </a:p>
        </p:txBody>
      </p:sp>
      <p:sp>
        <p:nvSpPr>
          <p:cNvPr id="24601" name="TextBox 37"/>
          <p:cNvSpPr txBox="1">
            <a:spLocks noChangeArrowheads="1"/>
          </p:cNvSpPr>
          <p:nvPr/>
        </p:nvSpPr>
        <p:spPr bwMode="auto">
          <a:xfrm>
            <a:off x="1509713" y="5894388"/>
            <a:ext cx="3603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80</a:t>
            </a:r>
          </a:p>
        </p:txBody>
      </p:sp>
      <p:sp>
        <p:nvSpPr>
          <p:cNvPr id="24602" name="TextBox 38"/>
          <p:cNvSpPr txBox="1">
            <a:spLocks noChangeArrowheads="1"/>
          </p:cNvSpPr>
          <p:nvPr/>
        </p:nvSpPr>
        <p:spPr bwMode="auto">
          <a:xfrm>
            <a:off x="2230438" y="5894388"/>
            <a:ext cx="3603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60</a:t>
            </a:r>
          </a:p>
        </p:txBody>
      </p:sp>
      <p:sp>
        <p:nvSpPr>
          <p:cNvPr id="24603" name="TextBox 39"/>
          <p:cNvSpPr txBox="1">
            <a:spLocks noChangeArrowheads="1"/>
          </p:cNvSpPr>
          <p:nvPr/>
        </p:nvSpPr>
        <p:spPr bwMode="auto">
          <a:xfrm>
            <a:off x="2951163" y="5892800"/>
            <a:ext cx="358775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40</a:t>
            </a:r>
          </a:p>
        </p:txBody>
      </p:sp>
      <p:sp>
        <p:nvSpPr>
          <p:cNvPr id="24604" name="TextBox 40"/>
          <p:cNvSpPr txBox="1">
            <a:spLocks noChangeArrowheads="1"/>
          </p:cNvSpPr>
          <p:nvPr/>
        </p:nvSpPr>
        <p:spPr bwMode="auto">
          <a:xfrm>
            <a:off x="3670300" y="5857875"/>
            <a:ext cx="3603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20</a:t>
            </a:r>
          </a:p>
        </p:txBody>
      </p:sp>
      <p:sp>
        <p:nvSpPr>
          <p:cNvPr id="24605" name="TextBox 41"/>
          <p:cNvSpPr txBox="1">
            <a:spLocks noChangeArrowheads="1"/>
          </p:cNvSpPr>
          <p:nvPr/>
        </p:nvSpPr>
        <p:spPr bwMode="auto">
          <a:xfrm>
            <a:off x="5110163" y="5894388"/>
            <a:ext cx="3603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20</a:t>
            </a:r>
          </a:p>
        </p:txBody>
      </p:sp>
      <p:sp>
        <p:nvSpPr>
          <p:cNvPr id="24606" name="TextBox 42"/>
          <p:cNvSpPr txBox="1">
            <a:spLocks noChangeArrowheads="1"/>
          </p:cNvSpPr>
          <p:nvPr/>
        </p:nvSpPr>
        <p:spPr bwMode="auto">
          <a:xfrm>
            <a:off x="5830888" y="5894388"/>
            <a:ext cx="3587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40</a:t>
            </a:r>
          </a:p>
        </p:txBody>
      </p:sp>
      <p:sp>
        <p:nvSpPr>
          <p:cNvPr id="24607" name="TextBox 43"/>
          <p:cNvSpPr txBox="1">
            <a:spLocks noChangeArrowheads="1"/>
          </p:cNvSpPr>
          <p:nvPr/>
        </p:nvSpPr>
        <p:spPr bwMode="auto">
          <a:xfrm>
            <a:off x="6550025" y="5894388"/>
            <a:ext cx="3603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/>
              <a:t>60</a:t>
            </a:r>
          </a:p>
        </p:txBody>
      </p:sp>
      <p:sp>
        <p:nvSpPr>
          <p:cNvPr id="50" name="Прямоугольник 49"/>
          <p:cNvSpPr/>
          <p:nvPr/>
        </p:nvSpPr>
        <p:spPr bwMode="auto">
          <a:xfrm>
            <a:off x="395288" y="6473825"/>
            <a:ext cx="180975" cy="17938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 anchor="ctr"/>
          <a:lstStyle/>
          <a:p>
            <a:pPr eaLnBrk="0" hangingPunct="0">
              <a:defRPr/>
            </a:pPr>
            <a:endParaRPr lang="ru-RU" b="0" dirty="0"/>
          </a:p>
        </p:txBody>
      </p:sp>
      <p:sp>
        <p:nvSpPr>
          <p:cNvPr id="24609" name="TextBox 62"/>
          <p:cNvSpPr txBox="1">
            <a:spLocks noChangeArrowheads="1"/>
          </p:cNvSpPr>
          <p:nvPr/>
        </p:nvSpPr>
        <p:spPr bwMode="auto">
          <a:xfrm>
            <a:off x="3217863" y="6378575"/>
            <a:ext cx="2060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Только базовый</a:t>
            </a:r>
          </a:p>
        </p:txBody>
      </p:sp>
      <p:sp>
        <p:nvSpPr>
          <p:cNvPr id="24610" name="Прямоугольник 63"/>
          <p:cNvSpPr>
            <a:spLocks noChangeArrowheads="1"/>
          </p:cNvSpPr>
          <p:nvPr/>
        </p:nvSpPr>
        <p:spPr bwMode="auto">
          <a:xfrm>
            <a:off x="5651500" y="6472238"/>
            <a:ext cx="179388" cy="180975"/>
          </a:xfrm>
          <a:prstGeom prst="rect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sp>
        <p:nvSpPr>
          <p:cNvPr id="24611" name="TextBox 64"/>
          <p:cNvSpPr txBox="1">
            <a:spLocks noChangeArrowheads="1"/>
          </p:cNvSpPr>
          <p:nvPr/>
        </p:nvSpPr>
        <p:spPr bwMode="auto">
          <a:xfrm>
            <a:off x="5821363" y="6380163"/>
            <a:ext cx="1771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Повышенный</a:t>
            </a:r>
          </a:p>
        </p:txBody>
      </p:sp>
      <p:cxnSp>
        <p:nvCxnSpPr>
          <p:cNvPr id="24612" name="Прямая соединительная линия 91"/>
          <p:cNvCxnSpPr>
            <a:cxnSpLocks noChangeShapeType="1"/>
          </p:cNvCxnSpPr>
          <p:nvPr/>
        </p:nvCxnSpPr>
        <p:spPr bwMode="auto">
          <a:xfrm>
            <a:off x="4536000" y="2196000"/>
            <a:ext cx="0" cy="3528000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613" name="TextBox 47"/>
          <p:cNvSpPr txBox="1">
            <a:spLocks noChangeArrowheads="1"/>
          </p:cNvSpPr>
          <p:nvPr/>
        </p:nvSpPr>
        <p:spPr bwMode="auto">
          <a:xfrm>
            <a:off x="587375" y="6378575"/>
            <a:ext cx="1885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Ниже базового</a:t>
            </a:r>
          </a:p>
        </p:txBody>
      </p:sp>
      <p:sp>
        <p:nvSpPr>
          <p:cNvPr id="24614" name="Прямоугольник 59"/>
          <p:cNvSpPr>
            <a:spLocks noChangeArrowheads="1"/>
          </p:cNvSpPr>
          <p:nvPr/>
        </p:nvSpPr>
        <p:spPr bwMode="auto">
          <a:xfrm>
            <a:off x="3041650" y="6473825"/>
            <a:ext cx="179388" cy="1793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 b="0"/>
          </a:p>
        </p:txBody>
      </p:sp>
      <p:sp>
        <p:nvSpPr>
          <p:cNvPr id="24616" name="TextBox 64"/>
          <p:cNvSpPr txBox="1">
            <a:spLocks noChangeArrowheads="1"/>
          </p:cNvSpPr>
          <p:nvPr/>
        </p:nvSpPr>
        <p:spPr bwMode="auto">
          <a:xfrm>
            <a:off x="971550" y="5024438"/>
            <a:ext cx="2152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Конструкторский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6372000" y="4428000"/>
            <a:ext cx="1188000" cy="4318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19" name="TextBox 64"/>
          <p:cNvSpPr txBox="1">
            <a:spLocks noChangeArrowheads="1"/>
          </p:cNvSpPr>
          <p:nvPr/>
        </p:nvSpPr>
        <p:spPr bwMode="auto">
          <a:xfrm>
            <a:off x="971550" y="4413250"/>
            <a:ext cx="21510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Познавательный</a:t>
            </a:r>
          </a:p>
        </p:txBody>
      </p:sp>
      <p:sp>
        <p:nvSpPr>
          <p:cNvPr id="24620" name="TextBox 64"/>
          <p:cNvSpPr txBox="1">
            <a:spLocks noChangeArrowheads="1"/>
          </p:cNvSpPr>
          <p:nvPr/>
        </p:nvSpPr>
        <p:spPr bwMode="auto">
          <a:xfrm>
            <a:off x="971550" y="3800475"/>
            <a:ext cx="1674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/>
              <a:t>Социальный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4536000" y="4428000"/>
            <a:ext cx="1836738" cy="431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70" name="Прямоугольник 69"/>
          <p:cNvSpPr/>
          <p:nvPr/>
        </p:nvSpPr>
        <p:spPr>
          <a:xfrm>
            <a:off x="6300000" y="3816000"/>
            <a:ext cx="1296000" cy="4318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535999" y="3204000"/>
            <a:ext cx="1836000" cy="431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endParaRPr lang="ru-RU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6372000" y="3204000"/>
            <a:ext cx="1188000" cy="4318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25" name="TextBox 64"/>
          <p:cNvSpPr txBox="1">
            <a:spLocks noChangeArrowheads="1"/>
          </p:cNvSpPr>
          <p:nvPr/>
        </p:nvSpPr>
        <p:spPr bwMode="auto">
          <a:xfrm>
            <a:off x="971550" y="3189288"/>
            <a:ext cx="2493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Исследовательский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6336000" y="2592000"/>
            <a:ext cx="1224000" cy="43180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28" name="TextBox 64"/>
          <p:cNvSpPr txBox="1">
            <a:spLocks noChangeArrowheads="1"/>
          </p:cNvSpPr>
          <p:nvPr/>
        </p:nvSpPr>
        <p:spPr bwMode="auto">
          <a:xfrm>
            <a:off x="971550" y="2576513"/>
            <a:ext cx="1649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00FF"/>
                </a:solidFill>
              </a:rPr>
              <a:t>Все проекты</a:t>
            </a:r>
          </a:p>
        </p:txBody>
      </p:sp>
      <p:sp>
        <p:nvSpPr>
          <p:cNvPr id="53" name="AutoShape 5"/>
          <p:cNvSpPr>
            <a:spLocks noChangeArrowheads="1"/>
          </p:cNvSpPr>
          <p:nvPr/>
        </p:nvSpPr>
        <p:spPr bwMode="gray">
          <a:xfrm>
            <a:off x="107504" y="1"/>
            <a:ext cx="8892988" cy="1160747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Оценка качества начального образования.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Достижение </a:t>
            </a:r>
            <a:r>
              <a:rPr lang="ru-RU" sz="3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метапредметных</a:t>
            </a:r>
            <a: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результатов: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ru-RU" sz="2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регулятивные и коммуникативные действия, 2014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4536000" y="3816000"/>
            <a:ext cx="1764000" cy="4318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endParaRPr lang="ru-RU" b="1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64"/>
          <p:cNvSpPr txBox="1">
            <a:spLocks noChangeArrowheads="1"/>
          </p:cNvSpPr>
          <p:nvPr/>
        </p:nvSpPr>
        <p:spPr bwMode="auto">
          <a:xfrm>
            <a:off x="664782" y="2654468"/>
            <a:ext cx="290701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 smtClean="0"/>
              <a:t>Все проекты, все школы</a:t>
            </a:r>
            <a:endParaRPr lang="ru-RU" altLang="ru-RU" sz="1800" i="1" dirty="0"/>
          </a:p>
        </p:txBody>
      </p:sp>
    </p:spTree>
    <p:extLst>
      <p:ext uri="{BB962C8B-B14F-4D97-AF65-F5344CB8AC3E}">
        <p14:creationId xmlns:p14="http://schemas.microsoft.com/office/powerpoint/2010/main" xmlns="" val="207421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072972640"/>
              </p:ext>
            </p:extLst>
          </p:nvPr>
        </p:nvGraphicFramePr>
        <p:xfrm>
          <a:off x="109194" y="1412776"/>
          <a:ext cx="8892988" cy="52040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378187-516D-4B9D-B7A7-A0A61A568AC1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gray">
          <a:xfrm>
            <a:off x="109194" y="116632"/>
            <a:ext cx="8892988" cy="1160747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lnSpc>
                <a:spcPct val="85000"/>
              </a:lnSpc>
              <a:defRPr/>
            </a:pPr>
            <a: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Оценка качества начального образования.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Достижение </a:t>
            </a:r>
            <a:r>
              <a:rPr lang="ru-RU" sz="30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метапредметных</a:t>
            </a:r>
            <a:r>
              <a:rPr lang="ru-RU" sz="3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результатов:</a:t>
            </a:r>
          </a:p>
          <a:p>
            <a:pPr algn="ctr" eaLnBrk="1" hangingPunct="1">
              <a:lnSpc>
                <a:spcPct val="85000"/>
              </a:lnSpc>
              <a:defRPr/>
            </a:pPr>
            <a:r>
              <a:rPr lang="ru-RU" sz="2400" b="1" i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регулятивные и коммуникативные действия</a:t>
            </a:r>
          </a:p>
        </p:txBody>
      </p:sp>
      <p:sp>
        <p:nvSpPr>
          <p:cNvPr id="7" name="Овал 6"/>
          <p:cNvSpPr/>
          <p:nvPr/>
        </p:nvSpPr>
        <p:spPr bwMode="auto">
          <a:xfrm>
            <a:off x="3419872" y="2996952"/>
            <a:ext cx="1008112" cy="2844316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8" name="Овал 7"/>
          <p:cNvSpPr/>
          <p:nvPr/>
        </p:nvSpPr>
        <p:spPr bwMode="auto">
          <a:xfrm>
            <a:off x="7781901" y="2564904"/>
            <a:ext cx="1187624" cy="414046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6916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49E23E-71D2-43CD-9C73-D28E6063BB76}" type="slidenum">
              <a:rPr lang="ru-RU"/>
              <a:pPr>
                <a:defRPr/>
              </a:pPr>
              <a:t>25</a:t>
            </a:fld>
            <a:endParaRPr lang="ru-RU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259632" y="1412776"/>
            <a:ext cx="6840538" cy="630238"/>
          </a:xfrm>
        </p:spPr>
        <p:txBody>
          <a:bodyPr/>
          <a:lstStyle/>
          <a:p>
            <a:r>
              <a:rPr lang="ru-RU" sz="3600" b="1" dirty="0" smtClean="0">
                <a:latin typeface="Arial" pitchFamily="34" charset="0"/>
              </a:rPr>
              <a:t>Спасибо за внимание!</a:t>
            </a:r>
            <a:endParaRPr lang="ru-RU" sz="3600" b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256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19572" y="3465004"/>
            <a:ext cx="7237413" cy="2101850"/>
          </a:xfrm>
        </p:spPr>
        <p:txBody>
          <a:bodyPr/>
          <a:lstStyle/>
          <a:p>
            <a:pPr lvl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ru-RU" sz="3600" b="1" dirty="0" smtClean="0">
                <a:latin typeface="Arial" pitchFamily="34" charset="0"/>
              </a:rPr>
              <a:t>Ольга Борисовна Логинова</a:t>
            </a:r>
          </a:p>
          <a:p>
            <a:pPr lvl="1">
              <a:spcBef>
                <a:spcPct val="0"/>
              </a:spcBef>
              <a:spcAft>
                <a:spcPct val="30000"/>
              </a:spcAft>
              <a:buFontTx/>
              <a:buNone/>
            </a:pPr>
            <a:r>
              <a:rPr lang="en-US" sz="3600" b="1" dirty="0" err="1" smtClean="0">
                <a:solidFill>
                  <a:schemeClr val="tx2"/>
                </a:solidFill>
                <a:latin typeface="Arial" pitchFamily="34" charset="0"/>
                <a:hlinkClick r:id="rId3"/>
              </a:rPr>
              <a:t>olg</a:t>
            </a:r>
            <a:r>
              <a:rPr lang="ru-RU" sz="3600" b="1" dirty="0" smtClean="0">
                <a:solidFill>
                  <a:schemeClr val="tx2"/>
                </a:solidFill>
                <a:latin typeface="Arial" pitchFamily="34" charset="0"/>
                <a:hlinkClick r:id="rId3"/>
              </a:rPr>
              <a:t>9527</a:t>
            </a:r>
            <a:r>
              <a:rPr lang="en-US" sz="3600" b="1" dirty="0" smtClean="0">
                <a:solidFill>
                  <a:schemeClr val="tx2"/>
                </a:solidFill>
                <a:latin typeface="Arial" pitchFamily="34" charset="0"/>
                <a:hlinkClick r:id="rId3"/>
              </a:rPr>
              <a:t>@yandex.ru</a:t>
            </a:r>
            <a:endParaRPr lang="ru-RU" sz="3600" b="1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6D6210-740E-4B6E-AFD4-E6E5A443D7F5}" type="slidenum">
              <a:rPr lang="ru-RU"/>
              <a:pPr>
                <a:defRPr/>
              </a:pPr>
              <a:t>3</a:t>
            </a:fld>
            <a:endParaRPr lang="ru-RU"/>
          </a:p>
        </p:txBody>
      </p:sp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935831" y="1341438"/>
            <a:ext cx="7272338" cy="492125"/>
          </a:xfrm>
          <a:prstGeom prst="rect">
            <a:avLst/>
          </a:prstGeom>
          <a:gradFill rotWithShape="1">
            <a:gsLst>
              <a:gs pos="0">
                <a:srgbClr val="F3F9FA"/>
              </a:gs>
              <a:gs pos="100000">
                <a:srgbClr val="EEF7F8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ru-RU" sz="3200" b="1">
                <a:solidFill>
                  <a:schemeClr val="bg2"/>
                </a:solidFill>
              </a:rPr>
              <a:t>МЕТАПРЕДМЕТНЫЕ ДЕЙСТВИЯ</a:t>
            </a:r>
          </a:p>
        </p:txBody>
      </p:sp>
      <p:sp>
        <p:nvSpPr>
          <p:cNvPr id="30724" name="AutoShape 2"/>
          <p:cNvSpPr>
            <a:spLocks noChangeArrowheads="1"/>
          </p:cNvSpPr>
          <p:nvPr/>
        </p:nvSpPr>
        <p:spPr bwMode="auto">
          <a:xfrm>
            <a:off x="107950" y="1989138"/>
            <a:ext cx="2195513" cy="50323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0000"/>
              </a:lnSpc>
            </a:pPr>
            <a:r>
              <a:rPr lang="ru-RU" sz="2400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регулятивные</a:t>
            </a:r>
          </a:p>
        </p:txBody>
      </p:sp>
      <p:sp>
        <p:nvSpPr>
          <p:cNvPr id="30725" name="AutoShape 2"/>
          <p:cNvSpPr>
            <a:spLocks noChangeArrowheads="1"/>
          </p:cNvSpPr>
          <p:nvPr/>
        </p:nvSpPr>
        <p:spPr bwMode="auto">
          <a:xfrm>
            <a:off x="2339975" y="1989138"/>
            <a:ext cx="2879725" cy="503237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0000"/>
              </a:lnSpc>
            </a:pPr>
            <a:r>
              <a:rPr lang="ru-RU" sz="2400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коммуникативные</a:t>
            </a:r>
            <a:endParaRPr lang="ru-RU" sz="2000" b="1">
              <a:solidFill>
                <a:schemeClr val="bg2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726" name="AutoShape 2"/>
          <p:cNvSpPr>
            <a:spLocks noChangeArrowheads="1"/>
          </p:cNvSpPr>
          <p:nvPr/>
        </p:nvSpPr>
        <p:spPr bwMode="auto">
          <a:xfrm>
            <a:off x="6443663" y="1989138"/>
            <a:ext cx="2590800" cy="50323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0000"/>
              </a:lnSpc>
            </a:pPr>
            <a:r>
              <a:rPr lang="ru-RU" sz="2400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познавательные</a:t>
            </a:r>
            <a:endParaRPr lang="ru-RU" sz="2000" b="1">
              <a:solidFill>
                <a:schemeClr val="bg2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727" name="AutoShape 2"/>
          <p:cNvSpPr>
            <a:spLocks noChangeArrowheads="1"/>
          </p:cNvSpPr>
          <p:nvPr/>
        </p:nvSpPr>
        <p:spPr bwMode="auto">
          <a:xfrm>
            <a:off x="107950" y="2492375"/>
            <a:ext cx="2195513" cy="28733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eaLnBrk="1" hangingPunct="1">
              <a:lnSpc>
                <a:spcPct val="75000"/>
              </a:lnSpc>
              <a:buFontTx/>
              <a:buChar char="•"/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целеполагание</a:t>
            </a:r>
            <a:endParaRPr lang="ru-RU" sz="1400">
              <a:solidFill>
                <a:schemeClr val="bg2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728" name="AutoShape 2"/>
          <p:cNvSpPr>
            <a:spLocks noChangeArrowheads="1"/>
          </p:cNvSpPr>
          <p:nvPr/>
        </p:nvSpPr>
        <p:spPr bwMode="auto">
          <a:xfrm>
            <a:off x="2339975" y="2565400"/>
            <a:ext cx="2879725" cy="6477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eaLnBrk="1" hangingPunct="1">
              <a:lnSpc>
                <a:spcPct val="75000"/>
              </a:lnSpc>
              <a:buFontTx/>
              <a:buChar char="•"/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речевые средства, в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т.ч. с опорой на ИКТ</a:t>
            </a:r>
            <a:endParaRPr lang="ru-RU" sz="1400">
              <a:solidFill>
                <a:schemeClr val="bg2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729" name="AutoShape 2"/>
          <p:cNvSpPr>
            <a:spLocks noChangeArrowheads="1"/>
          </p:cNvSpPr>
          <p:nvPr/>
        </p:nvSpPr>
        <p:spPr bwMode="auto">
          <a:xfrm>
            <a:off x="6443663" y="2492375"/>
            <a:ext cx="2590800" cy="11525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eaLnBrk="1" hangingPunct="1">
              <a:lnSpc>
                <a:spcPct val="75000"/>
              </a:lnSpc>
              <a:buFontTx/>
              <a:buChar char="•"/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работа с инфор-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мацией: </a:t>
            </a:r>
            <a:r>
              <a:rPr lang="ru-RU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поиск,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запись, восприятие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в т.ч. средствами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ИКТ</a:t>
            </a:r>
          </a:p>
        </p:txBody>
      </p:sp>
      <p:sp>
        <p:nvSpPr>
          <p:cNvPr id="30730" name="AutoShape 2"/>
          <p:cNvSpPr>
            <a:spLocks noChangeArrowheads="1"/>
          </p:cNvSpPr>
          <p:nvPr/>
        </p:nvSpPr>
        <p:spPr bwMode="auto">
          <a:xfrm>
            <a:off x="107950" y="2781300"/>
            <a:ext cx="2195513" cy="28733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eaLnBrk="1" hangingPunct="1">
              <a:lnSpc>
                <a:spcPct val="75000"/>
              </a:lnSpc>
              <a:buFontTx/>
              <a:buChar char="•"/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планирование</a:t>
            </a:r>
            <a:endParaRPr lang="ru-RU" sz="1400">
              <a:solidFill>
                <a:schemeClr val="bg2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731" name="AutoShape 2"/>
          <p:cNvSpPr>
            <a:spLocks noChangeArrowheads="1"/>
          </p:cNvSpPr>
          <p:nvPr/>
        </p:nvSpPr>
        <p:spPr bwMode="auto">
          <a:xfrm>
            <a:off x="107950" y="3068638"/>
            <a:ext cx="2195513" cy="431800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eaLnBrk="1" hangingPunct="1">
              <a:lnSpc>
                <a:spcPct val="75000"/>
              </a:lnSpc>
              <a:buFontTx/>
              <a:buChar char="•"/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способ</a:t>
            </a:r>
          </a:p>
          <a:p>
            <a:pPr marL="342900" indent="-342900" eaLnBrk="1" hangingPunct="1">
              <a:lnSpc>
                <a:spcPct val="75000"/>
              </a:lnSpc>
              <a:buFontTx/>
              <a:buChar char="•"/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действия</a:t>
            </a:r>
            <a:endParaRPr lang="ru-RU" sz="1400">
              <a:solidFill>
                <a:schemeClr val="bg2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732" name="AutoShape 2"/>
          <p:cNvSpPr>
            <a:spLocks noChangeArrowheads="1"/>
          </p:cNvSpPr>
          <p:nvPr/>
        </p:nvSpPr>
        <p:spPr bwMode="auto">
          <a:xfrm>
            <a:off x="107950" y="3500438"/>
            <a:ext cx="2195513" cy="28733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eaLnBrk="1" hangingPunct="1">
              <a:lnSpc>
                <a:spcPct val="75000"/>
              </a:lnSpc>
              <a:buFontTx/>
              <a:buChar char="•"/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контроль</a:t>
            </a:r>
            <a:endParaRPr lang="ru-RU" sz="1400">
              <a:solidFill>
                <a:schemeClr val="bg2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733" name="AutoShape 2"/>
          <p:cNvSpPr>
            <a:spLocks noChangeArrowheads="1"/>
          </p:cNvSpPr>
          <p:nvPr/>
        </p:nvSpPr>
        <p:spPr bwMode="auto">
          <a:xfrm>
            <a:off x="107950" y="3789363"/>
            <a:ext cx="2195513" cy="287337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eaLnBrk="1" hangingPunct="1">
              <a:lnSpc>
                <a:spcPct val="75000"/>
              </a:lnSpc>
              <a:buFontTx/>
              <a:buChar char="•"/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коррекция</a:t>
            </a:r>
            <a:endParaRPr lang="ru-RU" sz="1400">
              <a:solidFill>
                <a:schemeClr val="bg2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734" name="AutoShape 2"/>
          <p:cNvSpPr>
            <a:spLocks noChangeArrowheads="1"/>
          </p:cNvSpPr>
          <p:nvPr/>
        </p:nvSpPr>
        <p:spPr bwMode="auto">
          <a:xfrm>
            <a:off x="2339975" y="3284538"/>
            <a:ext cx="2879725" cy="57626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eaLnBrk="1" hangingPunct="1">
              <a:lnSpc>
                <a:spcPct val="75000"/>
              </a:lnSpc>
              <a:buFontTx/>
              <a:buChar char="•"/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коммуникация при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взаимодействии</a:t>
            </a:r>
            <a:endParaRPr lang="ru-RU" sz="1400">
              <a:solidFill>
                <a:schemeClr val="bg2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735" name="AutoShape 2"/>
          <p:cNvSpPr>
            <a:spLocks noChangeArrowheads="1"/>
          </p:cNvSpPr>
          <p:nvPr/>
        </p:nvSpPr>
        <p:spPr bwMode="auto">
          <a:xfrm>
            <a:off x="6443663" y="3644900"/>
            <a:ext cx="2590800" cy="720725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eaLnBrk="1" hangingPunct="1">
              <a:lnSpc>
                <a:spcPct val="75000"/>
              </a:lnSpc>
              <a:buFontTx/>
              <a:buChar char="•"/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использование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моделей, знаков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и символов,схем</a:t>
            </a:r>
            <a:endParaRPr lang="ru-RU">
              <a:solidFill>
                <a:schemeClr val="bg2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736" name="AutoShape 2"/>
          <p:cNvSpPr>
            <a:spLocks noChangeArrowheads="1"/>
          </p:cNvSpPr>
          <p:nvPr/>
        </p:nvSpPr>
        <p:spPr bwMode="auto">
          <a:xfrm>
            <a:off x="6443663" y="4365625"/>
            <a:ext cx="2590800" cy="1873250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2900" indent="-342900" eaLnBrk="1" hangingPunct="1">
              <a:lnSpc>
                <a:spcPct val="75000"/>
              </a:lnSpc>
              <a:buFontTx/>
              <a:buChar char="•"/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логические опе-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рации: </a:t>
            </a:r>
            <a:r>
              <a:rPr lang="ru-RU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анализ,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</a:t>
            </a:r>
            <a:r>
              <a:rPr lang="ru-RU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синтез, сравнение,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сериация, класси-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фикация, обобще-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ние, подведение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под понятие, ана-</a:t>
            </a:r>
          </a:p>
          <a:p>
            <a:pPr marL="342900" indent="-342900" eaLnBrk="1" hangingPunct="1">
              <a:lnSpc>
                <a:spcPct val="75000"/>
              </a:lnSpc>
            </a:pPr>
            <a:r>
              <a:rPr lang="ru-RU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     логия, суждение</a:t>
            </a:r>
          </a:p>
        </p:txBody>
      </p:sp>
      <p:sp>
        <p:nvSpPr>
          <p:cNvPr id="30737" name="AutoShape 2"/>
          <p:cNvSpPr>
            <a:spLocks noChangeArrowheads="1"/>
          </p:cNvSpPr>
          <p:nvPr/>
        </p:nvSpPr>
        <p:spPr bwMode="auto">
          <a:xfrm>
            <a:off x="5219700" y="1989138"/>
            <a:ext cx="1187450" cy="576262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0000"/>
              </a:lnSpc>
            </a:pPr>
            <a:r>
              <a:rPr lang="ru-RU" sz="2400" b="1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чтение</a:t>
            </a:r>
            <a:endParaRPr lang="ru-RU" sz="2000" b="1">
              <a:solidFill>
                <a:schemeClr val="bg2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30738" name="AutoShape 2"/>
          <p:cNvSpPr>
            <a:spLocks noChangeArrowheads="1"/>
          </p:cNvSpPr>
          <p:nvPr/>
        </p:nvSpPr>
        <p:spPr bwMode="auto">
          <a:xfrm>
            <a:off x="5219700" y="2565400"/>
            <a:ext cx="1187450" cy="792163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0000"/>
              </a:lnSpc>
            </a:pPr>
            <a:r>
              <a:rPr lang="ru-RU" b="1" dirty="0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ИКТ</a:t>
            </a:r>
          </a:p>
        </p:txBody>
      </p:sp>
      <p:sp>
        <p:nvSpPr>
          <p:cNvPr id="117782" name="AutoShape 22"/>
          <p:cNvSpPr>
            <a:spLocks noChangeArrowheads="1"/>
          </p:cNvSpPr>
          <p:nvPr/>
        </p:nvSpPr>
        <p:spPr bwMode="auto">
          <a:xfrm>
            <a:off x="2771775" y="4508500"/>
            <a:ext cx="2520950" cy="2233613"/>
          </a:xfrm>
          <a:prstGeom prst="irregularSeal1">
            <a:avLst/>
          </a:prstGeom>
          <a:solidFill>
            <a:srgbClr val="EEF7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b="1" i="1" dirty="0">
                <a:solidFill>
                  <a:srgbClr val="0000FF"/>
                </a:solidFill>
              </a:rPr>
              <a:t>Оценка по</a:t>
            </a:r>
          </a:p>
          <a:p>
            <a:pPr algn="ctr" eaLnBrk="1" hangingPunct="1"/>
            <a:r>
              <a:rPr lang="ru-RU" b="1" i="1" u="sng" dirty="0">
                <a:solidFill>
                  <a:srgbClr val="0000FF"/>
                </a:solidFill>
              </a:rPr>
              <a:t>результатам</a:t>
            </a:r>
          </a:p>
          <a:p>
            <a:pPr algn="ctr" eaLnBrk="1" hangingPunct="1"/>
            <a:r>
              <a:rPr lang="ru-RU" b="1" i="1" dirty="0">
                <a:solidFill>
                  <a:srgbClr val="0000FF"/>
                </a:solidFill>
              </a:rPr>
              <a:t>выполнения</a:t>
            </a:r>
          </a:p>
        </p:txBody>
      </p:sp>
      <p:sp>
        <p:nvSpPr>
          <p:cNvPr id="117783" name="AutoShape 23"/>
          <p:cNvSpPr>
            <a:spLocks noChangeArrowheads="1"/>
          </p:cNvSpPr>
          <p:nvPr/>
        </p:nvSpPr>
        <p:spPr bwMode="auto">
          <a:xfrm>
            <a:off x="179388" y="4581525"/>
            <a:ext cx="2376487" cy="2087563"/>
          </a:xfrm>
          <a:prstGeom prst="irregularSeal1">
            <a:avLst/>
          </a:prstGeom>
          <a:solidFill>
            <a:srgbClr val="EEF7F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b="1" i="1">
                <a:solidFill>
                  <a:srgbClr val="FF0000"/>
                </a:solidFill>
              </a:rPr>
              <a:t>Оценка в</a:t>
            </a:r>
          </a:p>
          <a:p>
            <a:pPr algn="ctr" eaLnBrk="1" hangingPunct="1"/>
            <a:r>
              <a:rPr lang="ru-RU" b="1" i="1" u="sng">
                <a:solidFill>
                  <a:srgbClr val="FF0000"/>
                </a:solidFill>
              </a:rPr>
              <a:t>процессе</a:t>
            </a:r>
          </a:p>
          <a:p>
            <a:pPr algn="ctr" eaLnBrk="1" hangingPunct="1"/>
            <a:r>
              <a:rPr lang="ru-RU" b="1" i="1">
                <a:solidFill>
                  <a:srgbClr val="FF0000"/>
                </a:solidFill>
              </a:rPr>
              <a:t>выполнения</a:t>
            </a:r>
          </a:p>
        </p:txBody>
      </p:sp>
      <p:sp>
        <p:nvSpPr>
          <p:cNvPr id="117784" name="Line 24"/>
          <p:cNvSpPr>
            <a:spLocks noChangeShapeType="1"/>
          </p:cNvSpPr>
          <p:nvPr/>
        </p:nvSpPr>
        <p:spPr bwMode="auto">
          <a:xfrm flipV="1">
            <a:off x="1763713" y="3357563"/>
            <a:ext cx="1008062" cy="1223962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7785" name="Line 25"/>
          <p:cNvSpPr>
            <a:spLocks noChangeShapeType="1"/>
          </p:cNvSpPr>
          <p:nvPr/>
        </p:nvSpPr>
        <p:spPr bwMode="auto">
          <a:xfrm flipV="1">
            <a:off x="3779838" y="2852738"/>
            <a:ext cx="0" cy="1944687"/>
          </a:xfrm>
          <a:prstGeom prst="line">
            <a:avLst/>
          </a:prstGeom>
          <a:noFill/>
          <a:ln w="50800">
            <a:solidFill>
              <a:srgbClr val="CC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7786" name="Line 26"/>
          <p:cNvSpPr>
            <a:spLocks noChangeShapeType="1"/>
          </p:cNvSpPr>
          <p:nvPr/>
        </p:nvSpPr>
        <p:spPr bwMode="auto">
          <a:xfrm flipV="1">
            <a:off x="4427538" y="2420938"/>
            <a:ext cx="1296987" cy="2160587"/>
          </a:xfrm>
          <a:prstGeom prst="line">
            <a:avLst/>
          </a:prstGeom>
          <a:noFill/>
          <a:ln w="50800">
            <a:solidFill>
              <a:srgbClr val="CC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7787" name="Line 27"/>
          <p:cNvSpPr>
            <a:spLocks noChangeShapeType="1"/>
          </p:cNvSpPr>
          <p:nvPr/>
        </p:nvSpPr>
        <p:spPr bwMode="auto">
          <a:xfrm flipV="1">
            <a:off x="4859338" y="2276475"/>
            <a:ext cx="2738437" cy="2736850"/>
          </a:xfrm>
          <a:prstGeom prst="line">
            <a:avLst/>
          </a:prstGeom>
          <a:noFill/>
          <a:ln w="50800">
            <a:solidFill>
              <a:srgbClr val="CC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17788" name="Line 28"/>
          <p:cNvSpPr>
            <a:spLocks noChangeShapeType="1"/>
          </p:cNvSpPr>
          <p:nvPr/>
        </p:nvSpPr>
        <p:spPr bwMode="auto">
          <a:xfrm flipV="1">
            <a:off x="1116013" y="2349500"/>
            <a:ext cx="0" cy="2447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9" name="AutoShape 2"/>
          <p:cNvSpPr>
            <a:spLocks noChangeArrowheads="1"/>
          </p:cNvSpPr>
          <p:nvPr/>
        </p:nvSpPr>
        <p:spPr bwMode="gray">
          <a:xfrm>
            <a:off x="107949" y="152400"/>
            <a:ext cx="8926513" cy="1008063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Структура </a:t>
            </a:r>
            <a:r>
              <a:rPr lang="ru-RU" sz="36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метапредметных</a:t>
            </a:r>
            <a:r>
              <a:rPr 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действий</a:t>
            </a:r>
            <a:endParaRPr lang="ru-RU" sz="3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8" name="AutoShape 2"/>
          <p:cNvSpPr>
            <a:spLocks noChangeArrowheads="1"/>
          </p:cNvSpPr>
          <p:nvPr/>
        </p:nvSpPr>
        <p:spPr bwMode="auto">
          <a:xfrm>
            <a:off x="5256213" y="3357563"/>
            <a:ext cx="1187450" cy="792163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>
              <a:lnSpc>
                <a:spcPct val="70000"/>
              </a:lnSpc>
            </a:pPr>
            <a:r>
              <a:rPr lang="ru-RU" sz="1700" b="1" dirty="0" err="1" smtClean="0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проектно</a:t>
            </a:r>
            <a:endParaRPr lang="ru-RU" sz="1700" b="1" dirty="0" smtClean="0">
              <a:solidFill>
                <a:schemeClr val="bg2"/>
              </a:solidFill>
              <a:latin typeface="Tahoma" pitchFamily="34" charset="0"/>
              <a:cs typeface="Arial" pitchFamily="34" charset="0"/>
            </a:endParaRPr>
          </a:p>
          <a:p>
            <a:pPr algn="ctr" eaLnBrk="1" hangingPunct="1">
              <a:lnSpc>
                <a:spcPct val="70000"/>
              </a:lnSpc>
            </a:pPr>
            <a:r>
              <a:rPr lang="ru-RU" sz="1700" b="1" dirty="0" smtClean="0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-</a:t>
            </a:r>
            <a:r>
              <a:rPr lang="ru-RU" sz="1700" b="1" dirty="0" err="1" smtClean="0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исследов</a:t>
            </a:r>
            <a:r>
              <a:rPr lang="ru-RU" sz="1700" b="1" dirty="0" smtClean="0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.</a:t>
            </a:r>
          </a:p>
          <a:p>
            <a:pPr algn="ctr" eaLnBrk="1" hangingPunct="1">
              <a:lnSpc>
                <a:spcPct val="70000"/>
              </a:lnSpc>
            </a:pPr>
            <a:r>
              <a:rPr lang="ru-RU" sz="1700" b="1" dirty="0" err="1" smtClean="0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деятельн</a:t>
            </a:r>
            <a:r>
              <a:rPr lang="ru-RU" b="1" dirty="0" smtClean="0">
                <a:solidFill>
                  <a:schemeClr val="bg2"/>
                </a:solidFill>
                <a:latin typeface="Tahoma" pitchFamily="34" charset="0"/>
                <a:cs typeface="Arial" pitchFamily="34" charset="0"/>
              </a:rPr>
              <a:t>.</a:t>
            </a:r>
            <a:endParaRPr lang="ru-RU" b="1" dirty="0">
              <a:solidFill>
                <a:schemeClr val="bg2"/>
              </a:solidFill>
              <a:latin typeface="Tahoma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7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7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7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7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7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7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82" grpId="0" animBg="1"/>
      <p:bldP spid="117783" grpId="0" animBg="1"/>
      <p:bldP spid="117784" grpId="0" animBg="1"/>
      <p:bldP spid="117785" grpId="0" animBg="1"/>
      <p:bldP spid="117786" grpId="0" animBg="1"/>
      <p:bldP spid="117787" grpId="0" animBg="1"/>
      <p:bldP spid="11778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6156325" y="32131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b="1"/>
          </a:p>
        </p:txBody>
      </p:sp>
      <p:pic>
        <p:nvPicPr>
          <p:cNvPr id="120838" name="Picture 10" descr="Картинка 156 из 287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1256" y="1860677"/>
            <a:ext cx="1728788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server"/>
          <p:cNvSpPr>
            <a:spLocks noEditPoints="1" noChangeArrowheads="1"/>
          </p:cNvSpPr>
          <p:nvPr/>
        </p:nvSpPr>
        <p:spPr bwMode="auto">
          <a:xfrm>
            <a:off x="7811857" y="5178137"/>
            <a:ext cx="933450" cy="1209887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  <a:path w="21600" h="21600" extrusionOk="0">
                <a:moveTo>
                  <a:pt x="1662" y="1709"/>
                </a:moveTo>
                <a:lnTo>
                  <a:pt x="9046" y="1709"/>
                </a:lnTo>
                <a:lnTo>
                  <a:pt x="9046" y="2331"/>
                </a:lnTo>
                <a:lnTo>
                  <a:pt x="1662" y="2331"/>
                </a:lnTo>
                <a:lnTo>
                  <a:pt x="1662" y="1709"/>
                </a:lnTo>
                <a:moveTo>
                  <a:pt x="0" y="4351"/>
                </a:moveTo>
                <a:lnTo>
                  <a:pt x="10892" y="4351"/>
                </a:lnTo>
                <a:lnTo>
                  <a:pt x="10892" y="14141"/>
                </a:lnTo>
                <a:lnTo>
                  <a:pt x="21600" y="14141"/>
                </a:lnTo>
                <a:moveTo>
                  <a:pt x="11631" y="1243"/>
                </a:moveTo>
                <a:lnTo>
                  <a:pt x="20492" y="1243"/>
                </a:lnTo>
                <a:lnTo>
                  <a:pt x="20492" y="1554"/>
                </a:lnTo>
                <a:lnTo>
                  <a:pt x="11631" y="1554"/>
                </a:lnTo>
                <a:lnTo>
                  <a:pt x="11631" y="1243"/>
                </a:lnTo>
                <a:moveTo>
                  <a:pt x="11631" y="3263"/>
                </a:moveTo>
                <a:lnTo>
                  <a:pt x="20492" y="3263"/>
                </a:lnTo>
                <a:lnTo>
                  <a:pt x="20492" y="3574"/>
                </a:lnTo>
                <a:lnTo>
                  <a:pt x="11631" y="3574"/>
                </a:lnTo>
                <a:lnTo>
                  <a:pt x="11631" y="3263"/>
                </a:lnTo>
                <a:moveTo>
                  <a:pt x="11631" y="6060"/>
                </a:moveTo>
                <a:lnTo>
                  <a:pt x="20492" y="6060"/>
                </a:lnTo>
                <a:lnTo>
                  <a:pt x="20492" y="6371"/>
                </a:lnTo>
                <a:lnTo>
                  <a:pt x="11631" y="6371"/>
                </a:lnTo>
                <a:lnTo>
                  <a:pt x="11631" y="6060"/>
                </a:lnTo>
                <a:moveTo>
                  <a:pt x="11631" y="8081"/>
                </a:moveTo>
                <a:lnTo>
                  <a:pt x="20308" y="8081"/>
                </a:lnTo>
                <a:lnTo>
                  <a:pt x="20308" y="8391"/>
                </a:lnTo>
                <a:lnTo>
                  <a:pt x="11631" y="8391"/>
                </a:lnTo>
                <a:lnTo>
                  <a:pt x="11631" y="8081"/>
                </a:lnTo>
                <a:moveTo>
                  <a:pt x="11631" y="4196"/>
                </a:moveTo>
                <a:lnTo>
                  <a:pt x="12369" y="4196"/>
                </a:lnTo>
                <a:lnTo>
                  <a:pt x="12369" y="4817"/>
                </a:lnTo>
                <a:lnTo>
                  <a:pt x="11631" y="4817"/>
                </a:lnTo>
                <a:lnTo>
                  <a:pt x="11631" y="4196"/>
                </a:lnTo>
                <a:moveTo>
                  <a:pt x="14400" y="4196"/>
                </a:moveTo>
                <a:lnTo>
                  <a:pt x="15138" y="4196"/>
                </a:lnTo>
                <a:lnTo>
                  <a:pt x="15138" y="4817"/>
                </a:lnTo>
                <a:lnTo>
                  <a:pt x="14400" y="4817"/>
                </a:lnTo>
                <a:lnTo>
                  <a:pt x="14400" y="4196"/>
                </a:lnTo>
                <a:moveTo>
                  <a:pt x="16985" y="4196"/>
                </a:moveTo>
                <a:lnTo>
                  <a:pt x="17723" y="4196"/>
                </a:lnTo>
                <a:lnTo>
                  <a:pt x="17723" y="4817"/>
                </a:lnTo>
                <a:lnTo>
                  <a:pt x="16985" y="4817"/>
                </a:lnTo>
                <a:lnTo>
                  <a:pt x="16985" y="4196"/>
                </a:lnTo>
                <a:moveTo>
                  <a:pt x="19754" y="4196"/>
                </a:moveTo>
                <a:lnTo>
                  <a:pt x="20492" y="4196"/>
                </a:lnTo>
                <a:lnTo>
                  <a:pt x="20492" y="4817"/>
                </a:lnTo>
                <a:lnTo>
                  <a:pt x="19754" y="4817"/>
                </a:lnTo>
                <a:lnTo>
                  <a:pt x="19754" y="4196"/>
                </a:lnTo>
                <a:moveTo>
                  <a:pt x="11631" y="9635"/>
                </a:moveTo>
                <a:lnTo>
                  <a:pt x="12369" y="9635"/>
                </a:lnTo>
                <a:lnTo>
                  <a:pt x="12369" y="10256"/>
                </a:lnTo>
                <a:lnTo>
                  <a:pt x="11631" y="10256"/>
                </a:lnTo>
                <a:lnTo>
                  <a:pt x="11631" y="9635"/>
                </a:lnTo>
                <a:moveTo>
                  <a:pt x="14400" y="9635"/>
                </a:moveTo>
                <a:lnTo>
                  <a:pt x="15138" y="9635"/>
                </a:lnTo>
                <a:lnTo>
                  <a:pt x="15138" y="10256"/>
                </a:lnTo>
                <a:lnTo>
                  <a:pt x="14400" y="10256"/>
                </a:lnTo>
                <a:lnTo>
                  <a:pt x="14400" y="9635"/>
                </a:lnTo>
                <a:moveTo>
                  <a:pt x="16985" y="9635"/>
                </a:moveTo>
                <a:lnTo>
                  <a:pt x="17723" y="9635"/>
                </a:lnTo>
                <a:lnTo>
                  <a:pt x="17723" y="10256"/>
                </a:lnTo>
                <a:lnTo>
                  <a:pt x="16985" y="10256"/>
                </a:lnTo>
                <a:lnTo>
                  <a:pt x="16985" y="9635"/>
                </a:lnTo>
                <a:moveTo>
                  <a:pt x="19754" y="9635"/>
                </a:moveTo>
                <a:lnTo>
                  <a:pt x="20492" y="9635"/>
                </a:lnTo>
                <a:lnTo>
                  <a:pt x="20492" y="10256"/>
                </a:lnTo>
                <a:lnTo>
                  <a:pt x="19754" y="10256"/>
                </a:lnTo>
                <a:lnTo>
                  <a:pt x="19754" y="9635"/>
                </a:lnTo>
                <a:moveTo>
                  <a:pt x="10892" y="14141"/>
                </a:moveTo>
                <a:lnTo>
                  <a:pt x="10892" y="15384"/>
                </a:lnTo>
                <a:lnTo>
                  <a:pt x="10892" y="20046"/>
                </a:lnTo>
                <a:lnTo>
                  <a:pt x="10892" y="21600"/>
                </a:lnTo>
                <a:lnTo>
                  <a:pt x="10892" y="14141"/>
                </a:lnTo>
                <a:moveTo>
                  <a:pt x="10892" y="4351"/>
                </a:moveTo>
                <a:lnTo>
                  <a:pt x="10892" y="3574"/>
                </a:lnTo>
                <a:lnTo>
                  <a:pt x="10892" y="932"/>
                </a:lnTo>
                <a:lnTo>
                  <a:pt x="10892" y="0"/>
                </a:lnTo>
                <a:lnTo>
                  <a:pt x="10892" y="4351"/>
                </a:lnTo>
              </a:path>
            </a:pathLst>
          </a:custGeom>
          <a:solidFill>
            <a:srgbClr val="CC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0841" name="Text Box 9"/>
          <p:cNvSpPr txBox="1">
            <a:spLocks noChangeArrowheads="1"/>
          </p:cNvSpPr>
          <p:nvPr/>
        </p:nvSpPr>
        <p:spPr bwMode="auto">
          <a:xfrm>
            <a:off x="7230131" y="3396456"/>
            <a:ext cx="1842369" cy="646331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b="1" dirty="0" smtClean="0">
                <a:solidFill>
                  <a:schemeClr val="bg2"/>
                </a:solidFill>
              </a:rPr>
              <a:t>карта </a:t>
            </a:r>
            <a:r>
              <a:rPr lang="ru-RU" b="1" dirty="0">
                <a:solidFill>
                  <a:schemeClr val="bg2"/>
                </a:solidFill>
              </a:rPr>
              <a:t>наблюдений</a:t>
            </a:r>
          </a:p>
        </p:txBody>
      </p:sp>
      <p:sp>
        <p:nvSpPr>
          <p:cNvPr id="120842" name="server"/>
          <p:cNvSpPr>
            <a:spLocks noEditPoints="1" noChangeArrowheads="1"/>
          </p:cNvSpPr>
          <p:nvPr/>
        </p:nvSpPr>
        <p:spPr bwMode="auto">
          <a:xfrm>
            <a:off x="7651750" y="5356114"/>
            <a:ext cx="933450" cy="1093693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  <a:path w="21600" h="21600" extrusionOk="0">
                <a:moveTo>
                  <a:pt x="1662" y="1709"/>
                </a:moveTo>
                <a:lnTo>
                  <a:pt x="9046" y="1709"/>
                </a:lnTo>
                <a:lnTo>
                  <a:pt x="9046" y="2331"/>
                </a:lnTo>
                <a:lnTo>
                  <a:pt x="1662" y="2331"/>
                </a:lnTo>
                <a:lnTo>
                  <a:pt x="1662" y="1709"/>
                </a:lnTo>
                <a:moveTo>
                  <a:pt x="0" y="4351"/>
                </a:moveTo>
                <a:lnTo>
                  <a:pt x="10892" y="4351"/>
                </a:lnTo>
                <a:lnTo>
                  <a:pt x="10892" y="14141"/>
                </a:lnTo>
                <a:lnTo>
                  <a:pt x="21600" y="14141"/>
                </a:lnTo>
                <a:moveTo>
                  <a:pt x="11631" y="1243"/>
                </a:moveTo>
                <a:lnTo>
                  <a:pt x="20492" y="1243"/>
                </a:lnTo>
                <a:lnTo>
                  <a:pt x="20492" y="1554"/>
                </a:lnTo>
                <a:lnTo>
                  <a:pt x="11631" y="1554"/>
                </a:lnTo>
                <a:lnTo>
                  <a:pt x="11631" y="1243"/>
                </a:lnTo>
                <a:moveTo>
                  <a:pt x="11631" y="3263"/>
                </a:moveTo>
                <a:lnTo>
                  <a:pt x="20492" y="3263"/>
                </a:lnTo>
                <a:lnTo>
                  <a:pt x="20492" y="3574"/>
                </a:lnTo>
                <a:lnTo>
                  <a:pt x="11631" y="3574"/>
                </a:lnTo>
                <a:lnTo>
                  <a:pt x="11631" y="3263"/>
                </a:lnTo>
                <a:moveTo>
                  <a:pt x="11631" y="6060"/>
                </a:moveTo>
                <a:lnTo>
                  <a:pt x="20492" y="6060"/>
                </a:lnTo>
                <a:lnTo>
                  <a:pt x="20492" y="6371"/>
                </a:lnTo>
                <a:lnTo>
                  <a:pt x="11631" y="6371"/>
                </a:lnTo>
                <a:lnTo>
                  <a:pt x="11631" y="6060"/>
                </a:lnTo>
                <a:moveTo>
                  <a:pt x="11631" y="8081"/>
                </a:moveTo>
                <a:lnTo>
                  <a:pt x="20308" y="8081"/>
                </a:lnTo>
                <a:lnTo>
                  <a:pt x="20308" y="8391"/>
                </a:lnTo>
                <a:lnTo>
                  <a:pt x="11631" y="8391"/>
                </a:lnTo>
                <a:lnTo>
                  <a:pt x="11631" y="8081"/>
                </a:lnTo>
                <a:moveTo>
                  <a:pt x="11631" y="4196"/>
                </a:moveTo>
                <a:lnTo>
                  <a:pt x="12369" y="4196"/>
                </a:lnTo>
                <a:lnTo>
                  <a:pt x="12369" y="4817"/>
                </a:lnTo>
                <a:lnTo>
                  <a:pt x="11631" y="4817"/>
                </a:lnTo>
                <a:lnTo>
                  <a:pt x="11631" y="4196"/>
                </a:lnTo>
                <a:moveTo>
                  <a:pt x="14400" y="4196"/>
                </a:moveTo>
                <a:lnTo>
                  <a:pt x="15138" y="4196"/>
                </a:lnTo>
                <a:lnTo>
                  <a:pt x="15138" y="4817"/>
                </a:lnTo>
                <a:lnTo>
                  <a:pt x="14400" y="4817"/>
                </a:lnTo>
                <a:lnTo>
                  <a:pt x="14400" y="4196"/>
                </a:lnTo>
                <a:moveTo>
                  <a:pt x="16985" y="4196"/>
                </a:moveTo>
                <a:lnTo>
                  <a:pt x="17723" y="4196"/>
                </a:lnTo>
                <a:lnTo>
                  <a:pt x="17723" y="4817"/>
                </a:lnTo>
                <a:lnTo>
                  <a:pt x="16985" y="4817"/>
                </a:lnTo>
                <a:lnTo>
                  <a:pt x="16985" y="4196"/>
                </a:lnTo>
                <a:moveTo>
                  <a:pt x="19754" y="4196"/>
                </a:moveTo>
                <a:lnTo>
                  <a:pt x="20492" y="4196"/>
                </a:lnTo>
                <a:lnTo>
                  <a:pt x="20492" y="4817"/>
                </a:lnTo>
                <a:lnTo>
                  <a:pt x="19754" y="4817"/>
                </a:lnTo>
                <a:lnTo>
                  <a:pt x="19754" y="4196"/>
                </a:lnTo>
                <a:moveTo>
                  <a:pt x="11631" y="9635"/>
                </a:moveTo>
                <a:lnTo>
                  <a:pt x="12369" y="9635"/>
                </a:lnTo>
                <a:lnTo>
                  <a:pt x="12369" y="10256"/>
                </a:lnTo>
                <a:lnTo>
                  <a:pt x="11631" y="10256"/>
                </a:lnTo>
                <a:lnTo>
                  <a:pt x="11631" y="9635"/>
                </a:lnTo>
                <a:moveTo>
                  <a:pt x="14400" y="9635"/>
                </a:moveTo>
                <a:lnTo>
                  <a:pt x="15138" y="9635"/>
                </a:lnTo>
                <a:lnTo>
                  <a:pt x="15138" y="10256"/>
                </a:lnTo>
                <a:lnTo>
                  <a:pt x="14400" y="10256"/>
                </a:lnTo>
                <a:lnTo>
                  <a:pt x="14400" y="9635"/>
                </a:lnTo>
                <a:moveTo>
                  <a:pt x="16985" y="9635"/>
                </a:moveTo>
                <a:lnTo>
                  <a:pt x="17723" y="9635"/>
                </a:lnTo>
                <a:lnTo>
                  <a:pt x="17723" y="10256"/>
                </a:lnTo>
                <a:lnTo>
                  <a:pt x="16985" y="10256"/>
                </a:lnTo>
                <a:lnTo>
                  <a:pt x="16985" y="9635"/>
                </a:lnTo>
                <a:moveTo>
                  <a:pt x="19754" y="9635"/>
                </a:moveTo>
                <a:lnTo>
                  <a:pt x="20492" y="9635"/>
                </a:lnTo>
                <a:lnTo>
                  <a:pt x="20492" y="10256"/>
                </a:lnTo>
                <a:lnTo>
                  <a:pt x="19754" y="10256"/>
                </a:lnTo>
                <a:lnTo>
                  <a:pt x="19754" y="9635"/>
                </a:lnTo>
                <a:moveTo>
                  <a:pt x="10892" y="14141"/>
                </a:moveTo>
                <a:lnTo>
                  <a:pt x="10892" y="15384"/>
                </a:lnTo>
                <a:lnTo>
                  <a:pt x="10892" y="20046"/>
                </a:lnTo>
                <a:lnTo>
                  <a:pt x="10892" y="21600"/>
                </a:lnTo>
                <a:lnTo>
                  <a:pt x="10892" y="14141"/>
                </a:lnTo>
                <a:moveTo>
                  <a:pt x="10892" y="4351"/>
                </a:moveTo>
                <a:lnTo>
                  <a:pt x="10892" y="3574"/>
                </a:lnTo>
                <a:lnTo>
                  <a:pt x="10892" y="932"/>
                </a:lnTo>
                <a:lnTo>
                  <a:pt x="10892" y="0"/>
                </a:lnTo>
                <a:lnTo>
                  <a:pt x="10892" y="4351"/>
                </a:lnTo>
              </a:path>
            </a:pathLst>
          </a:custGeom>
          <a:solidFill>
            <a:srgbClr val="FFCC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20843" name="Text Box 11"/>
          <p:cNvSpPr txBox="1">
            <a:spLocks noChangeArrowheads="1"/>
          </p:cNvSpPr>
          <p:nvPr/>
        </p:nvSpPr>
        <p:spPr bwMode="auto">
          <a:xfrm>
            <a:off x="2431371" y="4421007"/>
            <a:ext cx="2200943" cy="757130"/>
          </a:xfrm>
          <a:prstGeom prst="rect">
            <a:avLst/>
          </a:prstGeom>
          <a:solidFill>
            <a:srgbClr val="FF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buFontTx/>
              <a:buChar char="•"/>
            </a:pPr>
            <a:r>
              <a:rPr lang="ru-RU" b="1" dirty="0">
                <a:solidFill>
                  <a:schemeClr val="bg2"/>
                </a:solidFill>
              </a:rPr>
              <a:t>лист </a:t>
            </a:r>
            <a:r>
              <a:rPr lang="ru-RU" b="1" dirty="0" err="1" smtClean="0">
                <a:solidFill>
                  <a:schemeClr val="bg2"/>
                </a:solidFill>
              </a:rPr>
              <a:t>планирова-ния</a:t>
            </a:r>
            <a:r>
              <a:rPr lang="ru-RU" b="1" dirty="0" smtClean="0">
                <a:solidFill>
                  <a:schemeClr val="bg2"/>
                </a:solidFill>
              </a:rPr>
              <a:t> и </a:t>
            </a:r>
            <a:r>
              <a:rPr lang="ru-RU" b="1" dirty="0" err="1" smtClean="0">
                <a:solidFill>
                  <a:schemeClr val="bg2"/>
                </a:solidFill>
              </a:rPr>
              <a:t>продвиже-ния</a:t>
            </a:r>
            <a:r>
              <a:rPr lang="ru-RU" b="1" dirty="0" smtClean="0">
                <a:solidFill>
                  <a:schemeClr val="bg2"/>
                </a:solidFill>
              </a:rPr>
              <a:t> </a:t>
            </a:r>
            <a:r>
              <a:rPr lang="ru-RU" b="1" dirty="0">
                <a:solidFill>
                  <a:schemeClr val="bg2"/>
                </a:solidFill>
              </a:rPr>
              <a:t>по заданию</a:t>
            </a:r>
          </a:p>
        </p:txBody>
      </p:sp>
      <p:sp>
        <p:nvSpPr>
          <p:cNvPr id="120844" name="Text Box 12"/>
          <p:cNvSpPr txBox="1">
            <a:spLocks noChangeArrowheads="1"/>
          </p:cNvSpPr>
          <p:nvPr/>
        </p:nvSpPr>
        <p:spPr bwMode="auto">
          <a:xfrm>
            <a:off x="2440921" y="3682397"/>
            <a:ext cx="2215454" cy="646331"/>
          </a:xfrm>
          <a:prstGeom prst="rect">
            <a:avLst/>
          </a:prstGeom>
          <a:solidFill>
            <a:srgbClr val="CC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b="1">
                <a:solidFill>
                  <a:schemeClr val="bg2"/>
                </a:solidFill>
              </a:rPr>
              <a:t>презентация или иные материалы</a:t>
            </a:r>
          </a:p>
        </p:txBody>
      </p:sp>
      <p:sp>
        <p:nvSpPr>
          <p:cNvPr id="120845" name="Text Box 13"/>
          <p:cNvSpPr txBox="1">
            <a:spLocks noChangeArrowheads="1"/>
          </p:cNvSpPr>
          <p:nvPr/>
        </p:nvSpPr>
        <p:spPr bwMode="auto">
          <a:xfrm>
            <a:off x="2440921" y="5271176"/>
            <a:ext cx="2659672" cy="369332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b="1" dirty="0">
                <a:solidFill>
                  <a:schemeClr val="bg2"/>
                </a:solidFill>
              </a:rPr>
              <a:t>листы</a:t>
            </a:r>
            <a:r>
              <a:rPr lang="ru-RU" b="1" dirty="0"/>
              <a:t> </a:t>
            </a:r>
            <a:r>
              <a:rPr lang="ru-RU" b="1" dirty="0">
                <a:solidFill>
                  <a:schemeClr val="bg2"/>
                </a:solidFill>
              </a:rPr>
              <a:t>самооценки</a:t>
            </a:r>
          </a:p>
        </p:txBody>
      </p:sp>
      <p:sp>
        <p:nvSpPr>
          <p:cNvPr id="120846" name="server"/>
          <p:cNvSpPr>
            <a:spLocks noEditPoints="1" noChangeArrowheads="1"/>
          </p:cNvSpPr>
          <p:nvPr/>
        </p:nvSpPr>
        <p:spPr bwMode="auto">
          <a:xfrm>
            <a:off x="7524750" y="5546614"/>
            <a:ext cx="933450" cy="109687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761 w 21600"/>
              <a:gd name="T17" fmla="*/ 22454 h 21600"/>
              <a:gd name="T18" fmla="*/ 21069 w 21600"/>
              <a:gd name="T19" fmla="*/ 2828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  <a:path w="21600" h="21600" extrusionOk="0">
                <a:moveTo>
                  <a:pt x="1662" y="1709"/>
                </a:moveTo>
                <a:lnTo>
                  <a:pt x="9046" y="1709"/>
                </a:lnTo>
                <a:lnTo>
                  <a:pt x="9046" y="2331"/>
                </a:lnTo>
                <a:lnTo>
                  <a:pt x="1662" y="2331"/>
                </a:lnTo>
                <a:lnTo>
                  <a:pt x="1662" y="1709"/>
                </a:lnTo>
                <a:moveTo>
                  <a:pt x="0" y="4351"/>
                </a:moveTo>
                <a:lnTo>
                  <a:pt x="10892" y="4351"/>
                </a:lnTo>
                <a:lnTo>
                  <a:pt x="10892" y="14141"/>
                </a:lnTo>
                <a:lnTo>
                  <a:pt x="21600" y="14141"/>
                </a:lnTo>
                <a:moveTo>
                  <a:pt x="11631" y="1243"/>
                </a:moveTo>
                <a:lnTo>
                  <a:pt x="20492" y="1243"/>
                </a:lnTo>
                <a:lnTo>
                  <a:pt x="20492" y="1554"/>
                </a:lnTo>
                <a:lnTo>
                  <a:pt x="11631" y="1554"/>
                </a:lnTo>
                <a:lnTo>
                  <a:pt x="11631" y="1243"/>
                </a:lnTo>
                <a:moveTo>
                  <a:pt x="11631" y="3263"/>
                </a:moveTo>
                <a:lnTo>
                  <a:pt x="20492" y="3263"/>
                </a:lnTo>
                <a:lnTo>
                  <a:pt x="20492" y="3574"/>
                </a:lnTo>
                <a:lnTo>
                  <a:pt x="11631" y="3574"/>
                </a:lnTo>
                <a:lnTo>
                  <a:pt x="11631" y="3263"/>
                </a:lnTo>
                <a:moveTo>
                  <a:pt x="11631" y="6060"/>
                </a:moveTo>
                <a:lnTo>
                  <a:pt x="20492" y="6060"/>
                </a:lnTo>
                <a:lnTo>
                  <a:pt x="20492" y="6371"/>
                </a:lnTo>
                <a:lnTo>
                  <a:pt x="11631" y="6371"/>
                </a:lnTo>
                <a:lnTo>
                  <a:pt x="11631" y="6060"/>
                </a:lnTo>
                <a:moveTo>
                  <a:pt x="11631" y="8081"/>
                </a:moveTo>
                <a:lnTo>
                  <a:pt x="20308" y="8081"/>
                </a:lnTo>
                <a:lnTo>
                  <a:pt x="20308" y="8391"/>
                </a:lnTo>
                <a:lnTo>
                  <a:pt x="11631" y="8391"/>
                </a:lnTo>
                <a:lnTo>
                  <a:pt x="11631" y="8081"/>
                </a:lnTo>
                <a:moveTo>
                  <a:pt x="11631" y="4196"/>
                </a:moveTo>
                <a:lnTo>
                  <a:pt x="12369" y="4196"/>
                </a:lnTo>
                <a:lnTo>
                  <a:pt x="12369" y="4817"/>
                </a:lnTo>
                <a:lnTo>
                  <a:pt x="11631" y="4817"/>
                </a:lnTo>
                <a:lnTo>
                  <a:pt x="11631" y="4196"/>
                </a:lnTo>
                <a:moveTo>
                  <a:pt x="14400" y="4196"/>
                </a:moveTo>
                <a:lnTo>
                  <a:pt x="15138" y="4196"/>
                </a:lnTo>
                <a:lnTo>
                  <a:pt x="15138" y="4817"/>
                </a:lnTo>
                <a:lnTo>
                  <a:pt x="14400" y="4817"/>
                </a:lnTo>
                <a:lnTo>
                  <a:pt x="14400" y="4196"/>
                </a:lnTo>
                <a:moveTo>
                  <a:pt x="16985" y="4196"/>
                </a:moveTo>
                <a:lnTo>
                  <a:pt x="17723" y="4196"/>
                </a:lnTo>
                <a:lnTo>
                  <a:pt x="17723" y="4817"/>
                </a:lnTo>
                <a:lnTo>
                  <a:pt x="16985" y="4817"/>
                </a:lnTo>
                <a:lnTo>
                  <a:pt x="16985" y="4196"/>
                </a:lnTo>
                <a:moveTo>
                  <a:pt x="19754" y="4196"/>
                </a:moveTo>
                <a:lnTo>
                  <a:pt x="20492" y="4196"/>
                </a:lnTo>
                <a:lnTo>
                  <a:pt x="20492" y="4817"/>
                </a:lnTo>
                <a:lnTo>
                  <a:pt x="19754" y="4817"/>
                </a:lnTo>
                <a:lnTo>
                  <a:pt x="19754" y="4196"/>
                </a:lnTo>
                <a:moveTo>
                  <a:pt x="11631" y="9635"/>
                </a:moveTo>
                <a:lnTo>
                  <a:pt x="12369" y="9635"/>
                </a:lnTo>
                <a:lnTo>
                  <a:pt x="12369" y="10256"/>
                </a:lnTo>
                <a:lnTo>
                  <a:pt x="11631" y="10256"/>
                </a:lnTo>
                <a:lnTo>
                  <a:pt x="11631" y="9635"/>
                </a:lnTo>
                <a:moveTo>
                  <a:pt x="14400" y="9635"/>
                </a:moveTo>
                <a:lnTo>
                  <a:pt x="15138" y="9635"/>
                </a:lnTo>
                <a:lnTo>
                  <a:pt x="15138" y="10256"/>
                </a:lnTo>
                <a:lnTo>
                  <a:pt x="14400" y="10256"/>
                </a:lnTo>
                <a:lnTo>
                  <a:pt x="14400" y="9635"/>
                </a:lnTo>
                <a:moveTo>
                  <a:pt x="16985" y="9635"/>
                </a:moveTo>
                <a:lnTo>
                  <a:pt x="17723" y="9635"/>
                </a:lnTo>
                <a:lnTo>
                  <a:pt x="17723" y="10256"/>
                </a:lnTo>
                <a:lnTo>
                  <a:pt x="16985" y="10256"/>
                </a:lnTo>
                <a:lnTo>
                  <a:pt x="16985" y="9635"/>
                </a:lnTo>
                <a:moveTo>
                  <a:pt x="19754" y="9635"/>
                </a:moveTo>
                <a:lnTo>
                  <a:pt x="20492" y="9635"/>
                </a:lnTo>
                <a:lnTo>
                  <a:pt x="20492" y="10256"/>
                </a:lnTo>
                <a:lnTo>
                  <a:pt x="19754" y="10256"/>
                </a:lnTo>
                <a:lnTo>
                  <a:pt x="19754" y="9635"/>
                </a:lnTo>
                <a:moveTo>
                  <a:pt x="10892" y="14141"/>
                </a:moveTo>
                <a:lnTo>
                  <a:pt x="10892" y="15384"/>
                </a:lnTo>
                <a:lnTo>
                  <a:pt x="10892" y="20046"/>
                </a:lnTo>
                <a:lnTo>
                  <a:pt x="10892" y="21600"/>
                </a:lnTo>
                <a:lnTo>
                  <a:pt x="10892" y="14141"/>
                </a:lnTo>
                <a:moveTo>
                  <a:pt x="10892" y="4351"/>
                </a:moveTo>
                <a:lnTo>
                  <a:pt x="10892" y="3574"/>
                </a:lnTo>
                <a:lnTo>
                  <a:pt x="10892" y="932"/>
                </a:lnTo>
                <a:lnTo>
                  <a:pt x="10892" y="0"/>
                </a:lnTo>
                <a:lnTo>
                  <a:pt x="10892" y="4351"/>
                </a:lnTo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120847" name="Group 15"/>
          <p:cNvGrpSpPr>
            <a:grpSpLocks/>
          </p:cNvGrpSpPr>
          <p:nvPr/>
        </p:nvGrpSpPr>
        <p:grpSpPr bwMode="auto">
          <a:xfrm>
            <a:off x="6691641" y="5735000"/>
            <a:ext cx="1008062" cy="936625"/>
            <a:chOff x="2304" y="1584"/>
            <a:chExt cx="1740" cy="1554"/>
          </a:xfrm>
        </p:grpSpPr>
        <p:sp>
          <p:nvSpPr>
            <p:cNvPr id="120848" name="Film"/>
            <p:cNvSpPr>
              <a:spLocks noEditPoints="1" noChangeArrowheads="1"/>
            </p:cNvSpPr>
            <p:nvPr/>
          </p:nvSpPr>
          <p:spPr bwMode="auto">
            <a:xfrm>
              <a:off x="2304" y="1980"/>
              <a:ext cx="726" cy="1158"/>
            </a:xfrm>
            <a:custGeom>
              <a:avLst/>
              <a:gdLst>
                <a:gd name="T0" fmla="*/ 0 w 21600"/>
                <a:gd name="T1" fmla="*/ 0 h 21600"/>
                <a:gd name="T2" fmla="*/ 10800 w 21600"/>
                <a:gd name="T3" fmla="*/ 0 h 21600"/>
                <a:gd name="T4" fmla="*/ 21600 w 21600"/>
                <a:gd name="T5" fmla="*/ 0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6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4960 w 21600"/>
                <a:gd name="T17" fmla="*/ 8129 h 21600"/>
                <a:gd name="T18" fmla="*/ 17079 w 21600"/>
                <a:gd name="T19" fmla="*/ 1342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21600" y="0"/>
                  </a:move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lnTo>
                    <a:pt x="21600" y="0"/>
                  </a:lnTo>
                  <a:close/>
                </a:path>
                <a:path w="21600" h="21600" extrusionOk="0">
                  <a:moveTo>
                    <a:pt x="3014" y="21600"/>
                  </a:moveTo>
                  <a:lnTo>
                    <a:pt x="3014" y="0"/>
                  </a:lnTo>
                  <a:lnTo>
                    <a:pt x="0" y="0"/>
                  </a:lnTo>
                  <a:lnTo>
                    <a:pt x="0" y="21600"/>
                  </a:lnTo>
                  <a:lnTo>
                    <a:pt x="3014" y="21600"/>
                  </a:lnTo>
                  <a:close/>
                </a:path>
                <a:path w="21600" h="21600" extrusionOk="0">
                  <a:moveTo>
                    <a:pt x="21600" y="21600"/>
                  </a:moveTo>
                  <a:lnTo>
                    <a:pt x="21600" y="0"/>
                  </a:lnTo>
                  <a:lnTo>
                    <a:pt x="18586" y="0"/>
                  </a:lnTo>
                  <a:lnTo>
                    <a:pt x="18586" y="21600"/>
                  </a:lnTo>
                  <a:lnTo>
                    <a:pt x="21600" y="21600"/>
                  </a:lnTo>
                  <a:close/>
                </a:path>
                <a:path w="21600" h="21600" extrusionOk="0">
                  <a:moveTo>
                    <a:pt x="6028" y="6574"/>
                  </a:moveTo>
                  <a:lnTo>
                    <a:pt x="15572" y="6574"/>
                  </a:lnTo>
                  <a:lnTo>
                    <a:pt x="16074" y="6574"/>
                  </a:lnTo>
                  <a:lnTo>
                    <a:pt x="16326" y="6457"/>
                  </a:lnTo>
                  <a:lnTo>
                    <a:pt x="16577" y="6339"/>
                  </a:lnTo>
                  <a:lnTo>
                    <a:pt x="16828" y="6222"/>
                  </a:lnTo>
                  <a:lnTo>
                    <a:pt x="17079" y="6222"/>
                  </a:lnTo>
                  <a:lnTo>
                    <a:pt x="17330" y="5987"/>
                  </a:lnTo>
                  <a:lnTo>
                    <a:pt x="17330" y="5870"/>
                  </a:lnTo>
                  <a:lnTo>
                    <a:pt x="17581" y="5635"/>
                  </a:lnTo>
                  <a:lnTo>
                    <a:pt x="17581" y="1526"/>
                  </a:lnTo>
                  <a:lnTo>
                    <a:pt x="17330" y="1291"/>
                  </a:lnTo>
                  <a:lnTo>
                    <a:pt x="17330" y="1174"/>
                  </a:lnTo>
                  <a:lnTo>
                    <a:pt x="17079" y="1057"/>
                  </a:lnTo>
                  <a:lnTo>
                    <a:pt x="16828" y="939"/>
                  </a:lnTo>
                  <a:lnTo>
                    <a:pt x="16577" y="822"/>
                  </a:lnTo>
                  <a:lnTo>
                    <a:pt x="16326" y="704"/>
                  </a:lnTo>
                  <a:lnTo>
                    <a:pt x="16074" y="704"/>
                  </a:lnTo>
                  <a:lnTo>
                    <a:pt x="15572" y="587"/>
                  </a:lnTo>
                  <a:lnTo>
                    <a:pt x="6028" y="587"/>
                  </a:lnTo>
                  <a:lnTo>
                    <a:pt x="5526" y="704"/>
                  </a:lnTo>
                  <a:lnTo>
                    <a:pt x="5274" y="704"/>
                  </a:lnTo>
                  <a:lnTo>
                    <a:pt x="5023" y="822"/>
                  </a:lnTo>
                  <a:lnTo>
                    <a:pt x="4772" y="939"/>
                  </a:lnTo>
                  <a:lnTo>
                    <a:pt x="4521" y="1057"/>
                  </a:lnTo>
                  <a:lnTo>
                    <a:pt x="4270" y="1174"/>
                  </a:lnTo>
                  <a:lnTo>
                    <a:pt x="4270" y="1291"/>
                  </a:lnTo>
                  <a:lnTo>
                    <a:pt x="4019" y="1526"/>
                  </a:lnTo>
                  <a:lnTo>
                    <a:pt x="4019" y="5635"/>
                  </a:lnTo>
                  <a:lnTo>
                    <a:pt x="4270" y="5870"/>
                  </a:lnTo>
                  <a:lnTo>
                    <a:pt x="4270" y="5987"/>
                  </a:lnTo>
                  <a:lnTo>
                    <a:pt x="4521" y="6222"/>
                  </a:lnTo>
                  <a:lnTo>
                    <a:pt x="4772" y="6222"/>
                  </a:lnTo>
                  <a:lnTo>
                    <a:pt x="5023" y="6339"/>
                  </a:lnTo>
                  <a:lnTo>
                    <a:pt x="5274" y="6457"/>
                  </a:lnTo>
                  <a:lnTo>
                    <a:pt x="5526" y="6574"/>
                  </a:lnTo>
                  <a:lnTo>
                    <a:pt x="6028" y="6574"/>
                  </a:lnTo>
                  <a:close/>
                </a:path>
                <a:path w="21600" h="21600" extrusionOk="0">
                  <a:moveTo>
                    <a:pt x="6028" y="13617"/>
                  </a:moveTo>
                  <a:lnTo>
                    <a:pt x="15572" y="13617"/>
                  </a:lnTo>
                  <a:lnTo>
                    <a:pt x="16074" y="13617"/>
                  </a:lnTo>
                  <a:lnTo>
                    <a:pt x="16326" y="13617"/>
                  </a:lnTo>
                  <a:lnTo>
                    <a:pt x="16577" y="13500"/>
                  </a:lnTo>
                  <a:lnTo>
                    <a:pt x="16828" y="13383"/>
                  </a:lnTo>
                  <a:lnTo>
                    <a:pt x="17079" y="13265"/>
                  </a:lnTo>
                  <a:lnTo>
                    <a:pt x="17330" y="13148"/>
                  </a:lnTo>
                  <a:lnTo>
                    <a:pt x="17330" y="12913"/>
                  </a:lnTo>
                  <a:lnTo>
                    <a:pt x="17581" y="12796"/>
                  </a:lnTo>
                  <a:lnTo>
                    <a:pt x="17581" y="8687"/>
                  </a:lnTo>
                  <a:lnTo>
                    <a:pt x="17330" y="8452"/>
                  </a:lnTo>
                  <a:lnTo>
                    <a:pt x="17330" y="8335"/>
                  </a:lnTo>
                  <a:lnTo>
                    <a:pt x="17079" y="8217"/>
                  </a:lnTo>
                  <a:lnTo>
                    <a:pt x="16828" y="7983"/>
                  </a:lnTo>
                  <a:lnTo>
                    <a:pt x="16577" y="7983"/>
                  </a:lnTo>
                  <a:lnTo>
                    <a:pt x="16326" y="7865"/>
                  </a:lnTo>
                  <a:lnTo>
                    <a:pt x="16074" y="7865"/>
                  </a:lnTo>
                  <a:lnTo>
                    <a:pt x="15572" y="7748"/>
                  </a:lnTo>
                  <a:lnTo>
                    <a:pt x="6028" y="7748"/>
                  </a:lnTo>
                  <a:lnTo>
                    <a:pt x="5526" y="7865"/>
                  </a:lnTo>
                  <a:lnTo>
                    <a:pt x="5274" y="7865"/>
                  </a:lnTo>
                  <a:lnTo>
                    <a:pt x="5023" y="7983"/>
                  </a:lnTo>
                  <a:lnTo>
                    <a:pt x="4772" y="7983"/>
                  </a:lnTo>
                  <a:lnTo>
                    <a:pt x="4521" y="8217"/>
                  </a:lnTo>
                  <a:lnTo>
                    <a:pt x="4270" y="8335"/>
                  </a:lnTo>
                  <a:lnTo>
                    <a:pt x="4270" y="8452"/>
                  </a:lnTo>
                  <a:lnTo>
                    <a:pt x="4019" y="8687"/>
                  </a:lnTo>
                  <a:lnTo>
                    <a:pt x="4019" y="12796"/>
                  </a:lnTo>
                  <a:lnTo>
                    <a:pt x="4270" y="12913"/>
                  </a:lnTo>
                  <a:lnTo>
                    <a:pt x="4270" y="13148"/>
                  </a:lnTo>
                  <a:lnTo>
                    <a:pt x="4521" y="13265"/>
                  </a:lnTo>
                  <a:lnTo>
                    <a:pt x="4772" y="13383"/>
                  </a:lnTo>
                  <a:lnTo>
                    <a:pt x="5023" y="13500"/>
                  </a:lnTo>
                  <a:lnTo>
                    <a:pt x="5274" y="13617"/>
                  </a:lnTo>
                  <a:lnTo>
                    <a:pt x="5526" y="13617"/>
                  </a:lnTo>
                  <a:lnTo>
                    <a:pt x="6028" y="13617"/>
                  </a:lnTo>
                  <a:close/>
                </a:path>
                <a:path w="21600" h="21600" extrusionOk="0">
                  <a:moveTo>
                    <a:pt x="6028" y="20778"/>
                  </a:moveTo>
                  <a:lnTo>
                    <a:pt x="15572" y="20778"/>
                  </a:lnTo>
                  <a:lnTo>
                    <a:pt x="16074" y="20778"/>
                  </a:lnTo>
                  <a:lnTo>
                    <a:pt x="16326" y="20661"/>
                  </a:lnTo>
                  <a:lnTo>
                    <a:pt x="16577" y="20661"/>
                  </a:lnTo>
                  <a:lnTo>
                    <a:pt x="16828" y="20543"/>
                  </a:lnTo>
                  <a:lnTo>
                    <a:pt x="17079" y="20426"/>
                  </a:lnTo>
                  <a:lnTo>
                    <a:pt x="17330" y="20309"/>
                  </a:lnTo>
                  <a:lnTo>
                    <a:pt x="17330" y="20074"/>
                  </a:lnTo>
                  <a:lnTo>
                    <a:pt x="17581" y="19957"/>
                  </a:lnTo>
                  <a:lnTo>
                    <a:pt x="17581" y="15730"/>
                  </a:lnTo>
                  <a:lnTo>
                    <a:pt x="17330" y="15613"/>
                  </a:lnTo>
                  <a:lnTo>
                    <a:pt x="17330" y="15378"/>
                  </a:lnTo>
                  <a:lnTo>
                    <a:pt x="17079" y="15378"/>
                  </a:lnTo>
                  <a:lnTo>
                    <a:pt x="16828" y="15143"/>
                  </a:lnTo>
                  <a:lnTo>
                    <a:pt x="16577" y="15026"/>
                  </a:lnTo>
                  <a:lnTo>
                    <a:pt x="16326" y="15026"/>
                  </a:lnTo>
                  <a:lnTo>
                    <a:pt x="16074" y="15026"/>
                  </a:lnTo>
                  <a:lnTo>
                    <a:pt x="15572" y="14909"/>
                  </a:lnTo>
                  <a:lnTo>
                    <a:pt x="6028" y="14909"/>
                  </a:lnTo>
                  <a:lnTo>
                    <a:pt x="5526" y="15026"/>
                  </a:lnTo>
                  <a:lnTo>
                    <a:pt x="5274" y="15026"/>
                  </a:lnTo>
                  <a:lnTo>
                    <a:pt x="5023" y="15026"/>
                  </a:lnTo>
                  <a:lnTo>
                    <a:pt x="4772" y="15143"/>
                  </a:lnTo>
                  <a:lnTo>
                    <a:pt x="4521" y="15378"/>
                  </a:lnTo>
                  <a:lnTo>
                    <a:pt x="4270" y="15378"/>
                  </a:lnTo>
                  <a:lnTo>
                    <a:pt x="4270" y="15613"/>
                  </a:lnTo>
                  <a:lnTo>
                    <a:pt x="4019" y="15730"/>
                  </a:lnTo>
                  <a:lnTo>
                    <a:pt x="4019" y="19957"/>
                  </a:lnTo>
                  <a:lnTo>
                    <a:pt x="4270" y="20074"/>
                  </a:lnTo>
                  <a:lnTo>
                    <a:pt x="4270" y="20309"/>
                  </a:lnTo>
                  <a:lnTo>
                    <a:pt x="4521" y="20426"/>
                  </a:lnTo>
                  <a:lnTo>
                    <a:pt x="4772" y="20543"/>
                  </a:lnTo>
                  <a:lnTo>
                    <a:pt x="5023" y="20661"/>
                  </a:lnTo>
                  <a:lnTo>
                    <a:pt x="5274" y="20661"/>
                  </a:lnTo>
                  <a:lnTo>
                    <a:pt x="5526" y="20778"/>
                  </a:lnTo>
                  <a:lnTo>
                    <a:pt x="6028" y="20778"/>
                  </a:lnTo>
                  <a:close/>
                </a:path>
                <a:path w="21600" h="21600" extrusionOk="0">
                  <a:moveTo>
                    <a:pt x="753" y="1291"/>
                  </a:moveTo>
                  <a:lnTo>
                    <a:pt x="2260" y="1291"/>
                  </a:lnTo>
                  <a:lnTo>
                    <a:pt x="2260" y="235"/>
                  </a:lnTo>
                  <a:lnTo>
                    <a:pt x="753" y="235"/>
                  </a:lnTo>
                  <a:lnTo>
                    <a:pt x="753" y="1291"/>
                  </a:lnTo>
                  <a:close/>
                </a:path>
                <a:path w="21600" h="21600" extrusionOk="0">
                  <a:moveTo>
                    <a:pt x="753" y="2700"/>
                  </a:moveTo>
                  <a:lnTo>
                    <a:pt x="2260" y="2700"/>
                  </a:lnTo>
                  <a:lnTo>
                    <a:pt x="2260" y="1643"/>
                  </a:lnTo>
                  <a:lnTo>
                    <a:pt x="753" y="1643"/>
                  </a:lnTo>
                  <a:lnTo>
                    <a:pt x="753" y="2700"/>
                  </a:lnTo>
                  <a:close/>
                </a:path>
                <a:path w="21600" h="21600" extrusionOk="0">
                  <a:moveTo>
                    <a:pt x="753" y="4109"/>
                  </a:moveTo>
                  <a:lnTo>
                    <a:pt x="2260" y="4109"/>
                  </a:lnTo>
                  <a:lnTo>
                    <a:pt x="2260" y="3052"/>
                  </a:lnTo>
                  <a:lnTo>
                    <a:pt x="753" y="3052"/>
                  </a:lnTo>
                  <a:lnTo>
                    <a:pt x="753" y="4109"/>
                  </a:lnTo>
                  <a:close/>
                </a:path>
                <a:path w="21600" h="21600" extrusionOk="0">
                  <a:moveTo>
                    <a:pt x="753" y="5517"/>
                  </a:moveTo>
                  <a:lnTo>
                    <a:pt x="2260" y="5517"/>
                  </a:lnTo>
                  <a:lnTo>
                    <a:pt x="2260" y="4461"/>
                  </a:lnTo>
                  <a:lnTo>
                    <a:pt x="753" y="4461"/>
                  </a:lnTo>
                  <a:lnTo>
                    <a:pt x="753" y="5517"/>
                  </a:lnTo>
                  <a:close/>
                </a:path>
                <a:path w="21600" h="21600" extrusionOk="0">
                  <a:moveTo>
                    <a:pt x="753" y="6926"/>
                  </a:moveTo>
                  <a:lnTo>
                    <a:pt x="2260" y="6926"/>
                  </a:lnTo>
                  <a:lnTo>
                    <a:pt x="2260" y="5870"/>
                  </a:lnTo>
                  <a:lnTo>
                    <a:pt x="753" y="5870"/>
                  </a:lnTo>
                  <a:lnTo>
                    <a:pt x="753" y="6926"/>
                  </a:lnTo>
                  <a:close/>
                </a:path>
                <a:path w="21600" h="21600" extrusionOk="0">
                  <a:moveTo>
                    <a:pt x="753" y="8335"/>
                  </a:moveTo>
                  <a:lnTo>
                    <a:pt x="2260" y="8335"/>
                  </a:lnTo>
                  <a:lnTo>
                    <a:pt x="2260" y="7278"/>
                  </a:lnTo>
                  <a:lnTo>
                    <a:pt x="753" y="7278"/>
                  </a:lnTo>
                  <a:lnTo>
                    <a:pt x="753" y="8335"/>
                  </a:lnTo>
                  <a:close/>
                </a:path>
                <a:path w="21600" h="21600" extrusionOk="0">
                  <a:moveTo>
                    <a:pt x="753" y="9743"/>
                  </a:moveTo>
                  <a:lnTo>
                    <a:pt x="2260" y="9743"/>
                  </a:lnTo>
                  <a:lnTo>
                    <a:pt x="2260" y="8687"/>
                  </a:lnTo>
                  <a:lnTo>
                    <a:pt x="753" y="8687"/>
                  </a:lnTo>
                  <a:lnTo>
                    <a:pt x="753" y="9743"/>
                  </a:lnTo>
                  <a:close/>
                </a:path>
                <a:path w="21600" h="21600" extrusionOk="0">
                  <a:moveTo>
                    <a:pt x="753" y="11152"/>
                  </a:moveTo>
                  <a:lnTo>
                    <a:pt x="2260" y="11152"/>
                  </a:lnTo>
                  <a:lnTo>
                    <a:pt x="2260" y="10096"/>
                  </a:lnTo>
                  <a:lnTo>
                    <a:pt x="753" y="10096"/>
                  </a:lnTo>
                  <a:lnTo>
                    <a:pt x="753" y="11152"/>
                  </a:lnTo>
                  <a:close/>
                </a:path>
                <a:path w="21600" h="21600" extrusionOk="0">
                  <a:moveTo>
                    <a:pt x="753" y="12561"/>
                  </a:moveTo>
                  <a:lnTo>
                    <a:pt x="2260" y="12561"/>
                  </a:lnTo>
                  <a:lnTo>
                    <a:pt x="2260" y="11504"/>
                  </a:lnTo>
                  <a:lnTo>
                    <a:pt x="753" y="11504"/>
                  </a:lnTo>
                  <a:lnTo>
                    <a:pt x="753" y="12561"/>
                  </a:lnTo>
                  <a:close/>
                </a:path>
                <a:path w="21600" h="21600" extrusionOk="0">
                  <a:moveTo>
                    <a:pt x="753" y="13970"/>
                  </a:moveTo>
                  <a:lnTo>
                    <a:pt x="2260" y="13970"/>
                  </a:lnTo>
                  <a:lnTo>
                    <a:pt x="2260" y="12913"/>
                  </a:lnTo>
                  <a:lnTo>
                    <a:pt x="753" y="12913"/>
                  </a:lnTo>
                  <a:lnTo>
                    <a:pt x="753" y="13970"/>
                  </a:lnTo>
                  <a:close/>
                </a:path>
                <a:path w="21600" h="21600" extrusionOk="0">
                  <a:moveTo>
                    <a:pt x="753" y="15378"/>
                  </a:moveTo>
                  <a:lnTo>
                    <a:pt x="2260" y="15378"/>
                  </a:lnTo>
                  <a:lnTo>
                    <a:pt x="2260" y="14322"/>
                  </a:lnTo>
                  <a:lnTo>
                    <a:pt x="753" y="14322"/>
                  </a:lnTo>
                  <a:lnTo>
                    <a:pt x="753" y="15378"/>
                  </a:lnTo>
                  <a:close/>
                </a:path>
                <a:path w="21600" h="21600" extrusionOk="0">
                  <a:moveTo>
                    <a:pt x="753" y="16787"/>
                  </a:moveTo>
                  <a:lnTo>
                    <a:pt x="2260" y="16787"/>
                  </a:lnTo>
                  <a:lnTo>
                    <a:pt x="2260" y="15730"/>
                  </a:lnTo>
                  <a:lnTo>
                    <a:pt x="753" y="15730"/>
                  </a:lnTo>
                  <a:lnTo>
                    <a:pt x="753" y="16787"/>
                  </a:lnTo>
                  <a:close/>
                </a:path>
                <a:path w="21600" h="21600" extrusionOk="0">
                  <a:moveTo>
                    <a:pt x="753" y="18196"/>
                  </a:moveTo>
                  <a:lnTo>
                    <a:pt x="2260" y="18196"/>
                  </a:lnTo>
                  <a:lnTo>
                    <a:pt x="2260" y="17139"/>
                  </a:lnTo>
                  <a:lnTo>
                    <a:pt x="753" y="17139"/>
                  </a:lnTo>
                  <a:lnTo>
                    <a:pt x="753" y="18196"/>
                  </a:lnTo>
                  <a:close/>
                </a:path>
                <a:path w="21600" h="21600" extrusionOk="0">
                  <a:moveTo>
                    <a:pt x="753" y="19604"/>
                  </a:moveTo>
                  <a:lnTo>
                    <a:pt x="2260" y="19604"/>
                  </a:lnTo>
                  <a:lnTo>
                    <a:pt x="2260" y="18548"/>
                  </a:lnTo>
                  <a:lnTo>
                    <a:pt x="753" y="18548"/>
                  </a:lnTo>
                  <a:lnTo>
                    <a:pt x="753" y="19604"/>
                  </a:lnTo>
                  <a:close/>
                </a:path>
                <a:path w="21600" h="21600" extrusionOk="0">
                  <a:moveTo>
                    <a:pt x="753" y="21013"/>
                  </a:moveTo>
                  <a:lnTo>
                    <a:pt x="2260" y="21013"/>
                  </a:lnTo>
                  <a:lnTo>
                    <a:pt x="2260" y="19957"/>
                  </a:lnTo>
                  <a:lnTo>
                    <a:pt x="753" y="19957"/>
                  </a:lnTo>
                  <a:lnTo>
                    <a:pt x="753" y="21013"/>
                  </a:lnTo>
                  <a:close/>
                </a:path>
                <a:path w="21600" h="21600" extrusionOk="0">
                  <a:moveTo>
                    <a:pt x="19340" y="1409"/>
                  </a:moveTo>
                  <a:lnTo>
                    <a:pt x="20595" y="1409"/>
                  </a:lnTo>
                  <a:lnTo>
                    <a:pt x="20595" y="352"/>
                  </a:lnTo>
                  <a:lnTo>
                    <a:pt x="19340" y="352"/>
                  </a:lnTo>
                  <a:lnTo>
                    <a:pt x="19340" y="1409"/>
                  </a:lnTo>
                  <a:close/>
                </a:path>
                <a:path w="21600" h="21600" extrusionOk="0">
                  <a:moveTo>
                    <a:pt x="19340" y="2700"/>
                  </a:moveTo>
                  <a:lnTo>
                    <a:pt x="20595" y="2700"/>
                  </a:lnTo>
                  <a:lnTo>
                    <a:pt x="20595" y="1643"/>
                  </a:lnTo>
                  <a:lnTo>
                    <a:pt x="19340" y="1643"/>
                  </a:lnTo>
                  <a:lnTo>
                    <a:pt x="19340" y="2700"/>
                  </a:lnTo>
                  <a:close/>
                </a:path>
                <a:path w="21600" h="21600" extrusionOk="0">
                  <a:moveTo>
                    <a:pt x="19340" y="4109"/>
                  </a:moveTo>
                  <a:lnTo>
                    <a:pt x="20595" y="4109"/>
                  </a:lnTo>
                  <a:lnTo>
                    <a:pt x="20595" y="3052"/>
                  </a:lnTo>
                  <a:lnTo>
                    <a:pt x="19340" y="3052"/>
                  </a:lnTo>
                  <a:lnTo>
                    <a:pt x="19340" y="4109"/>
                  </a:lnTo>
                  <a:close/>
                </a:path>
                <a:path w="21600" h="21600" extrusionOk="0">
                  <a:moveTo>
                    <a:pt x="19340" y="5517"/>
                  </a:moveTo>
                  <a:lnTo>
                    <a:pt x="20595" y="5517"/>
                  </a:lnTo>
                  <a:lnTo>
                    <a:pt x="20595" y="4461"/>
                  </a:lnTo>
                  <a:lnTo>
                    <a:pt x="19340" y="4461"/>
                  </a:lnTo>
                  <a:lnTo>
                    <a:pt x="19340" y="5517"/>
                  </a:lnTo>
                  <a:close/>
                </a:path>
                <a:path w="21600" h="21600" extrusionOk="0">
                  <a:moveTo>
                    <a:pt x="19340" y="6926"/>
                  </a:moveTo>
                  <a:lnTo>
                    <a:pt x="20595" y="6926"/>
                  </a:lnTo>
                  <a:lnTo>
                    <a:pt x="20595" y="5870"/>
                  </a:lnTo>
                  <a:lnTo>
                    <a:pt x="19340" y="5870"/>
                  </a:lnTo>
                  <a:lnTo>
                    <a:pt x="19340" y="6926"/>
                  </a:lnTo>
                  <a:close/>
                </a:path>
                <a:path w="21600" h="21600" extrusionOk="0">
                  <a:moveTo>
                    <a:pt x="19340" y="8335"/>
                  </a:moveTo>
                  <a:lnTo>
                    <a:pt x="20595" y="8335"/>
                  </a:lnTo>
                  <a:lnTo>
                    <a:pt x="20595" y="7278"/>
                  </a:lnTo>
                  <a:lnTo>
                    <a:pt x="19340" y="7278"/>
                  </a:lnTo>
                  <a:lnTo>
                    <a:pt x="19340" y="8335"/>
                  </a:lnTo>
                  <a:close/>
                </a:path>
                <a:path w="21600" h="21600" extrusionOk="0">
                  <a:moveTo>
                    <a:pt x="19340" y="9743"/>
                  </a:moveTo>
                  <a:lnTo>
                    <a:pt x="20595" y="9743"/>
                  </a:lnTo>
                  <a:lnTo>
                    <a:pt x="20595" y="8687"/>
                  </a:lnTo>
                  <a:lnTo>
                    <a:pt x="19340" y="8687"/>
                  </a:lnTo>
                  <a:lnTo>
                    <a:pt x="19340" y="9743"/>
                  </a:lnTo>
                  <a:close/>
                </a:path>
                <a:path w="21600" h="21600" extrusionOk="0">
                  <a:moveTo>
                    <a:pt x="19340" y="11152"/>
                  </a:moveTo>
                  <a:lnTo>
                    <a:pt x="20595" y="11152"/>
                  </a:lnTo>
                  <a:lnTo>
                    <a:pt x="20595" y="10096"/>
                  </a:lnTo>
                  <a:lnTo>
                    <a:pt x="19340" y="10096"/>
                  </a:lnTo>
                  <a:lnTo>
                    <a:pt x="19340" y="11152"/>
                  </a:lnTo>
                  <a:close/>
                </a:path>
                <a:path w="21600" h="21600" extrusionOk="0">
                  <a:moveTo>
                    <a:pt x="19340" y="12561"/>
                  </a:moveTo>
                  <a:lnTo>
                    <a:pt x="20595" y="12561"/>
                  </a:lnTo>
                  <a:lnTo>
                    <a:pt x="20595" y="11504"/>
                  </a:lnTo>
                  <a:lnTo>
                    <a:pt x="19340" y="11504"/>
                  </a:lnTo>
                  <a:lnTo>
                    <a:pt x="19340" y="12561"/>
                  </a:lnTo>
                  <a:close/>
                </a:path>
                <a:path w="21600" h="21600" extrusionOk="0">
                  <a:moveTo>
                    <a:pt x="19340" y="13970"/>
                  </a:moveTo>
                  <a:lnTo>
                    <a:pt x="20595" y="13970"/>
                  </a:lnTo>
                  <a:lnTo>
                    <a:pt x="20595" y="12913"/>
                  </a:lnTo>
                  <a:lnTo>
                    <a:pt x="19340" y="12913"/>
                  </a:lnTo>
                  <a:lnTo>
                    <a:pt x="19340" y="13970"/>
                  </a:lnTo>
                  <a:close/>
                </a:path>
                <a:path w="21600" h="21600" extrusionOk="0">
                  <a:moveTo>
                    <a:pt x="19340" y="15378"/>
                  </a:moveTo>
                  <a:lnTo>
                    <a:pt x="20595" y="15378"/>
                  </a:lnTo>
                  <a:lnTo>
                    <a:pt x="20595" y="14322"/>
                  </a:lnTo>
                  <a:lnTo>
                    <a:pt x="19340" y="14322"/>
                  </a:lnTo>
                  <a:lnTo>
                    <a:pt x="19340" y="15378"/>
                  </a:lnTo>
                  <a:close/>
                </a:path>
                <a:path w="21600" h="21600" extrusionOk="0">
                  <a:moveTo>
                    <a:pt x="19340" y="16787"/>
                  </a:moveTo>
                  <a:lnTo>
                    <a:pt x="20595" y="16787"/>
                  </a:lnTo>
                  <a:lnTo>
                    <a:pt x="20595" y="15730"/>
                  </a:lnTo>
                  <a:lnTo>
                    <a:pt x="19340" y="15730"/>
                  </a:lnTo>
                  <a:lnTo>
                    <a:pt x="19340" y="16787"/>
                  </a:lnTo>
                  <a:close/>
                </a:path>
                <a:path w="21600" h="21600" extrusionOk="0">
                  <a:moveTo>
                    <a:pt x="19340" y="18196"/>
                  </a:moveTo>
                  <a:lnTo>
                    <a:pt x="20595" y="18196"/>
                  </a:lnTo>
                  <a:lnTo>
                    <a:pt x="20595" y="17139"/>
                  </a:lnTo>
                  <a:lnTo>
                    <a:pt x="19340" y="17139"/>
                  </a:lnTo>
                  <a:lnTo>
                    <a:pt x="19340" y="18196"/>
                  </a:lnTo>
                  <a:close/>
                </a:path>
                <a:path w="21600" h="21600" extrusionOk="0">
                  <a:moveTo>
                    <a:pt x="19340" y="19604"/>
                  </a:moveTo>
                  <a:lnTo>
                    <a:pt x="20595" y="19604"/>
                  </a:lnTo>
                  <a:lnTo>
                    <a:pt x="20595" y="18548"/>
                  </a:lnTo>
                  <a:lnTo>
                    <a:pt x="19340" y="18548"/>
                  </a:lnTo>
                  <a:lnTo>
                    <a:pt x="19340" y="19604"/>
                  </a:lnTo>
                  <a:close/>
                </a:path>
                <a:path w="21600" h="21600" extrusionOk="0">
                  <a:moveTo>
                    <a:pt x="19340" y="21013"/>
                  </a:moveTo>
                  <a:lnTo>
                    <a:pt x="20595" y="21013"/>
                  </a:lnTo>
                  <a:lnTo>
                    <a:pt x="20595" y="19957"/>
                  </a:lnTo>
                  <a:lnTo>
                    <a:pt x="19340" y="19957"/>
                  </a:lnTo>
                  <a:lnTo>
                    <a:pt x="19340" y="21013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20849" name="Sound"/>
            <p:cNvSpPr>
              <a:spLocks noEditPoints="1" noChangeArrowheads="1"/>
            </p:cNvSpPr>
            <p:nvPr/>
          </p:nvSpPr>
          <p:spPr bwMode="auto">
            <a:xfrm>
              <a:off x="2724" y="1584"/>
              <a:ext cx="1008" cy="768"/>
            </a:xfrm>
            <a:custGeom>
              <a:avLst/>
              <a:gdLst>
                <a:gd name="T0" fmla="*/ 11164 w 21600"/>
                <a:gd name="T1" fmla="*/ 21159 h 21600"/>
                <a:gd name="T2" fmla="*/ 11164 w 21600"/>
                <a:gd name="T3" fmla="*/ 0 h 21600"/>
                <a:gd name="T4" fmla="*/ 0 w 21600"/>
                <a:gd name="T5" fmla="*/ 10800 h 21600"/>
                <a:gd name="T6" fmla="*/ 21600 w 21600"/>
                <a:gd name="T7" fmla="*/ 10800 h 21600"/>
                <a:gd name="T8" fmla="*/ 242 w 21600"/>
                <a:gd name="T9" fmla="*/ 7604 h 21600"/>
                <a:gd name="T10" fmla="*/ 10760 w 21600"/>
                <a:gd name="T11" fmla="*/ 13555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7273"/>
                  </a:moveTo>
                  <a:lnTo>
                    <a:pt x="5824" y="7273"/>
                  </a:lnTo>
                  <a:lnTo>
                    <a:pt x="11164" y="0"/>
                  </a:lnTo>
                  <a:lnTo>
                    <a:pt x="11164" y="21159"/>
                  </a:lnTo>
                  <a:lnTo>
                    <a:pt x="5824" y="13885"/>
                  </a:lnTo>
                  <a:lnTo>
                    <a:pt x="0" y="13885"/>
                  </a:lnTo>
                  <a:lnTo>
                    <a:pt x="0" y="7273"/>
                  </a:lnTo>
                  <a:close/>
                </a:path>
                <a:path w="21600" h="21600">
                  <a:moveTo>
                    <a:pt x="13024" y="7273"/>
                  </a:moveTo>
                  <a:lnTo>
                    <a:pt x="13591" y="6722"/>
                  </a:lnTo>
                  <a:lnTo>
                    <a:pt x="13833" y="7548"/>
                  </a:lnTo>
                  <a:lnTo>
                    <a:pt x="14076" y="8485"/>
                  </a:lnTo>
                  <a:lnTo>
                    <a:pt x="14157" y="9367"/>
                  </a:lnTo>
                  <a:lnTo>
                    <a:pt x="14197" y="10524"/>
                  </a:lnTo>
                  <a:lnTo>
                    <a:pt x="14197" y="11406"/>
                  </a:lnTo>
                  <a:lnTo>
                    <a:pt x="14116" y="12012"/>
                  </a:lnTo>
                  <a:lnTo>
                    <a:pt x="13995" y="12728"/>
                  </a:lnTo>
                  <a:lnTo>
                    <a:pt x="13833" y="13444"/>
                  </a:lnTo>
                  <a:lnTo>
                    <a:pt x="13712" y="14106"/>
                  </a:lnTo>
                  <a:lnTo>
                    <a:pt x="13591" y="14546"/>
                  </a:lnTo>
                  <a:lnTo>
                    <a:pt x="13065" y="13885"/>
                  </a:lnTo>
                  <a:lnTo>
                    <a:pt x="13307" y="12893"/>
                  </a:lnTo>
                  <a:lnTo>
                    <a:pt x="13469" y="11791"/>
                  </a:lnTo>
                  <a:lnTo>
                    <a:pt x="13550" y="10910"/>
                  </a:lnTo>
                  <a:lnTo>
                    <a:pt x="13591" y="10138"/>
                  </a:lnTo>
                  <a:lnTo>
                    <a:pt x="13469" y="9367"/>
                  </a:lnTo>
                  <a:lnTo>
                    <a:pt x="13388" y="8595"/>
                  </a:lnTo>
                  <a:lnTo>
                    <a:pt x="13267" y="7934"/>
                  </a:lnTo>
                  <a:lnTo>
                    <a:pt x="13024" y="7273"/>
                  </a:lnTo>
                  <a:close/>
                </a:path>
                <a:path w="21600" h="21600">
                  <a:moveTo>
                    <a:pt x="16382" y="3967"/>
                  </a:moveTo>
                  <a:lnTo>
                    <a:pt x="16786" y="5179"/>
                  </a:lnTo>
                  <a:lnTo>
                    <a:pt x="17150" y="6612"/>
                  </a:lnTo>
                  <a:lnTo>
                    <a:pt x="17474" y="8651"/>
                  </a:lnTo>
                  <a:lnTo>
                    <a:pt x="17595" y="9753"/>
                  </a:lnTo>
                  <a:lnTo>
                    <a:pt x="17635" y="12012"/>
                  </a:lnTo>
                  <a:lnTo>
                    <a:pt x="17393" y="13665"/>
                  </a:lnTo>
                  <a:lnTo>
                    <a:pt x="17150" y="15208"/>
                  </a:lnTo>
                  <a:lnTo>
                    <a:pt x="16786" y="16310"/>
                  </a:lnTo>
                  <a:lnTo>
                    <a:pt x="16341" y="17687"/>
                  </a:lnTo>
                  <a:lnTo>
                    <a:pt x="15815" y="17081"/>
                  </a:lnTo>
                  <a:lnTo>
                    <a:pt x="16503" y="14602"/>
                  </a:lnTo>
                  <a:lnTo>
                    <a:pt x="16786" y="13169"/>
                  </a:lnTo>
                  <a:lnTo>
                    <a:pt x="16867" y="12012"/>
                  </a:lnTo>
                  <a:lnTo>
                    <a:pt x="16867" y="9642"/>
                  </a:lnTo>
                  <a:lnTo>
                    <a:pt x="16705" y="7989"/>
                  </a:lnTo>
                  <a:lnTo>
                    <a:pt x="16422" y="6612"/>
                  </a:lnTo>
                  <a:lnTo>
                    <a:pt x="16220" y="5675"/>
                  </a:lnTo>
                  <a:lnTo>
                    <a:pt x="15856" y="4518"/>
                  </a:lnTo>
                  <a:lnTo>
                    <a:pt x="16382" y="3967"/>
                  </a:lnTo>
                  <a:close/>
                </a:path>
                <a:path w="21600" h="21600">
                  <a:moveTo>
                    <a:pt x="18889" y="1377"/>
                  </a:moveTo>
                  <a:lnTo>
                    <a:pt x="19415" y="826"/>
                  </a:lnTo>
                  <a:lnTo>
                    <a:pt x="20194" y="2576"/>
                  </a:lnTo>
                  <a:lnTo>
                    <a:pt x="20831" y="4683"/>
                  </a:lnTo>
                  <a:lnTo>
                    <a:pt x="21357" y="7204"/>
                  </a:lnTo>
                  <a:lnTo>
                    <a:pt x="21650" y="9450"/>
                  </a:lnTo>
                  <a:lnTo>
                    <a:pt x="21600" y="12301"/>
                  </a:lnTo>
                  <a:lnTo>
                    <a:pt x="21215" y="15938"/>
                  </a:lnTo>
                  <a:lnTo>
                    <a:pt x="20629" y="18348"/>
                  </a:lnTo>
                  <a:lnTo>
                    <a:pt x="19415" y="21655"/>
                  </a:lnTo>
                  <a:lnTo>
                    <a:pt x="18889" y="21159"/>
                  </a:lnTo>
                  <a:lnTo>
                    <a:pt x="19901" y="18404"/>
                  </a:lnTo>
                  <a:lnTo>
                    <a:pt x="20467" y="15593"/>
                  </a:lnTo>
                  <a:lnTo>
                    <a:pt x="20791" y="12342"/>
                  </a:lnTo>
                  <a:lnTo>
                    <a:pt x="20871" y="9532"/>
                  </a:lnTo>
                  <a:lnTo>
                    <a:pt x="20629" y="7411"/>
                  </a:lnTo>
                  <a:lnTo>
                    <a:pt x="20062" y="4628"/>
                  </a:lnTo>
                  <a:lnTo>
                    <a:pt x="19415" y="2810"/>
                  </a:lnTo>
                  <a:lnTo>
                    <a:pt x="18889" y="1377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120850" name="Photo"/>
            <p:cNvSpPr>
              <a:spLocks noEditPoints="1" noChangeArrowheads="1"/>
            </p:cNvSpPr>
            <p:nvPr/>
          </p:nvSpPr>
          <p:spPr bwMode="auto">
            <a:xfrm>
              <a:off x="3108" y="2040"/>
              <a:ext cx="936" cy="696"/>
            </a:xfrm>
            <a:custGeom>
              <a:avLst/>
              <a:gdLst>
                <a:gd name="T0" fmla="*/ 0 w 21600"/>
                <a:gd name="T1" fmla="*/ 3085 h 21600"/>
                <a:gd name="T2" fmla="*/ 10800 w 21600"/>
                <a:gd name="T3" fmla="*/ 0 h 21600"/>
                <a:gd name="T4" fmla="*/ 21600 w 21600"/>
                <a:gd name="T5" fmla="*/ 3085 h 21600"/>
                <a:gd name="T6" fmla="*/ 21600 w 21600"/>
                <a:gd name="T7" fmla="*/ 10800 h 21600"/>
                <a:gd name="T8" fmla="*/ 21600 w 21600"/>
                <a:gd name="T9" fmla="*/ 21600 h 21600"/>
                <a:gd name="T10" fmla="*/ 10800 w 21600"/>
                <a:gd name="T11" fmla="*/ 21800 h 21600"/>
                <a:gd name="T12" fmla="*/ 0 w 21600"/>
                <a:gd name="T13" fmla="*/ 21600 h 21600"/>
                <a:gd name="T14" fmla="*/ 0 w 21600"/>
                <a:gd name="T15" fmla="*/ 10800 h 21600"/>
                <a:gd name="T16" fmla="*/ 7778 w 21600"/>
                <a:gd name="T17" fmla="*/ 8228 h 21600"/>
                <a:gd name="T18" fmla="*/ 13757 w 21600"/>
                <a:gd name="T19" fmla="*/ 16886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 extrusionOk="0">
                  <a:moveTo>
                    <a:pt x="0" y="21600"/>
                  </a:moveTo>
                  <a:lnTo>
                    <a:pt x="0" y="3085"/>
                  </a:lnTo>
                  <a:lnTo>
                    <a:pt x="1542" y="3085"/>
                  </a:lnTo>
                  <a:lnTo>
                    <a:pt x="1542" y="1028"/>
                  </a:lnTo>
                  <a:lnTo>
                    <a:pt x="3857" y="1028"/>
                  </a:lnTo>
                  <a:lnTo>
                    <a:pt x="3857" y="3085"/>
                  </a:lnTo>
                  <a:lnTo>
                    <a:pt x="5400" y="3085"/>
                  </a:lnTo>
                  <a:lnTo>
                    <a:pt x="6942" y="0"/>
                  </a:lnTo>
                  <a:lnTo>
                    <a:pt x="14657" y="0"/>
                  </a:lnTo>
                  <a:lnTo>
                    <a:pt x="16200" y="3085"/>
                  </a:ln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  <a:path w="21600" h="21600" extrusionOk="0">
                  <a:moveTo>
                    <a:pt x="0" y="3085"/>
                  </a:moveTo>
                  <a:lnTo>
                    <a:pt x="21600" y="3085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3085"/>
                  </a:lnTo>
                  <a:close/>
                </a:path>
                <a:path w="21600" h="21600" extrusionOk="0">
                  <a:moveTo>
                    <a:pt x="10800" y="4800"/>
                  </a:moveTo>
                  <a:lnTo>
                    <a:pt x="11925" y="4971"/>
                  </a:lnTo>
                  <a:lnTo>
                    <a:pt x="13017" y="5442"/>
                  </a:lnTo>
                  <a:lnTo>
                    <a:pt x="14046" y="6128"/>
                  </a:lnTo>
                  <a:lnTo>
                    <a:pt x="14914" y="7071"/>
                  </a:lnTo>
                  <a:lnTo>
                    <a:pt x="15621" y="8271"/>
                  </a:lnTo>
                  <a:lnTo>
                    <a:pt x="16167" y="9514"/>
                  </a:lnTo>
                  <a:lnTo>
                    <a:pt x="16425" y="11014"/>
                  </a:lnTo>
                  <a:lnTo>
                    <a:pt x="16585" y="12471"/>
                  </a:lnTo>
                  <a:lnTo>
                    <a:pt x="16489" y="14014"/>
                  </a:lnTo>
                  <a:lnTo>
                    <a:pt x="16135" y="15471"/>
                  </a:lnTo>
                  <a:lnTo>
                    <a:pt x="15621" y="16800"/>
                  </a:lnTo>
                  <a:lnTo>
                    <a:pt x="14914" y="18000"/>
                  </a:lnTo>
                  <a:lnTo>
                    <a:pt x="14046" y="18942"/>
                  </a:lnTo>
                  <a:lnTo>
                    <a:pt x="13050" y="19671"/>
                  </a:lnTo>
                  <a:lnTo>
                    <a:pt x="11925" y="20057"/>
                  </a:lnTo>
                  <a:lnTo>
                    <a:pt x="10832" y="20185"/>
                  </a:lnTo>
                  <a:lnTo>
                    <a:pt x="9675" y="20142"/>
                  </a:lnTo>
                  <a:lnTo>
                    <a:pt x="8582" y="19628"/>
                  </a:lnTo>
                  <a:lnTo>
                    <a:pt x="7553" y="18942"/>
                  </a:lnTo>
                  <a:lnTo>
                    <a:pt x="6717" y="17957"/>
                  </a:lnTo>
                  <a:lnTo>
                    <a:pt x="5946" y="16842"/>
                  </a:lnTo>
                  <a:lnTo>
                    <a:pt x="5464" y="15514"/>
                  </a:lnTo>
                  <a:lnTo>
                    <a:pt x="5078" y="14014"/>
                  </a:lnTo>
                  <a:lnTo>
                    <a:pt x="5014" y="12514"/>
                  </a:lnTo>
                  <a:lnTo>
                    <a:pt x="5110" y="11014"/>
                  </a:lnTo>
                  <a:lnTo>
                    <a:pt x="5528" y="9557"/>
                  </a:lnTo>
                  <a:lnTo>
                    <a:pt x="6010" y="8228"/>
                  </a:lnTo>
                  <a:lnTo>
                    <a:pt x="6750" y="7114"/>
                  </a:lnTo>
                  <a:lnTo>
                    <a:pt x="7650" y="6085"/>
                  </a:lnTo>
                  <a:lnTo>
                    <a:pt x="8614" y="5400"/>
                  </a:lnTo>
                  <a:lnTo>
                    <a:pt x="9707" y="4971"/>
                  </a:lnTo>
                  <a:lnTo>
                    <a:pt x="10800" y="4800"/>
                  </a:lnTo>
                  <a:close/>
                </a:path>
                <a:path w="21600" h="21600" extrusionOk="0">
                  <a:moveTo>
                    <a:pt x="8003" y="8057"/>
                  </a:moveTo>
                  <a:lnTo>
                    <a:pt x="8807" y="7371"/>
                  </a:lnTo>
                  <a:lnTo>
                    <a:pt x="9546" y="6985"/>
                  </a:lnTo>
                  <a:lnTo>
                    <a:pt x="10446" y="6771"/>
                  </a:lnTo>
                  <a:lnTo>
                    <a:pt x="11217" y="6771"/>
                  </a:lnTo>
                  <a:lnTo>
                    <a:pt x="12053" y="7028"/>
                  </a:lnTo>
                  <a:lnTo>
                    <a:pt x="12889" y="7457"/>
                  </a:lnTo>
                  <a:lnTo>
                    <a:pt x="13628" y="8100"/>
                  </a:lnTo>
                  <a:lnTo>
                    <a:pt x="14175" y="8871"/>
                  </a:lnTo>
                  <a:lnTo>
                    <a:pt x="14625" y="9814"/>
                  </a:lnTo>
                  <a:lnTo>
                    <a:pt x="14978" y="10885"/>
                  </a:lnTo>
                  <a:lnTo>
                    <a:pt x="15171" y="12042"/>
                  </a:lnTo>
                  <a:lnTo>
                    <a:pt x="15107" y="13114"/>
                  </a:lnTo>
                  <a:lnTo>
                    <a:pt x="15042" y="14228"/>
                  </a:lnTo>
                  <a:lnTo>
                    <a:pt x="14689" y="15257"/>
                  </a:lnTo>
                  <a:lnTo>
                    <a:pt x="14207" y="16285"/>
                  </a:lnTo>
                  <a:lnTo>
                    <a:pt x="13596" y="17057"/>
                  </a:lnTo>
                  <a:lnTo>
                    <a:pt x="12889" y="17657"/>
                  </a:lnTo>
                  <a:lnTo>
                    <a:pt x="12053" y="18085"/>
                  </a:lnTo>
                  <a:lnTo>
                    <a:pt x="11185" y="18257"/>
                  </a:lnTo>
                  <a:lnTo>
                    <a:pt x="10414" y="18214"/>
                  </a:lnTo>
                  <a:lnTo>
                    <a:pt x="9546" y="18042"/>
                  </a:lnTo>
                  <a:lnTo>
                    <a:pt x="8742" y="17614"/>
                  </a:lnTo>
                  <a:lnTo>
                    <a:pt x="8003" y="17014"/>
                  </a:lnTo>
                  <a:lnTo>
                    <a:pt x="7457" y="16242"/>
                  </a:lnTo>
                  <a:lnTo>
                    <a:pt x="6975" y="15257"/>
                  </a:lnTo>
                  <a:lnTo>
                    <a:pt x="6653" y="14142"/>
                  </a:lnTo>
                  <a:lnTo>
                    <a:pt x="6492" y="13114"/>
                  </a:lnTo>
                  <a:lnTo>
                    <a:pt x="6525" y="11914"/>
                  </a:lnTo>
                  <a:lnTo>
                    <a:pt x="6621" y="10842"/>
                  </a:lnTo>
                  <a:lnTo>
                    <a:pt x="6942" y="9771"/>
                  </a:lnTo>
                  <a:lnTo>
                    <a:pt x="7457" y="8785"/>
                  </a:lnTo>
                  <a:lnTo>
                    <a:pt x="8003" y="8057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  <p:sp>
          <p:nvSpPr>
            <p:cNvPr id="120851" name="Music"/>
            <p:cNvSpPr>
              <a:spLocks noEditPoints="1" noChangeArrowheads="1"/>
            </p:cNvSpPr>
            <p:nvPr/>
          </p:nvSpPr>
          <p:spPr bwMode="auto">
            <a:xfrm>
              <a:off x="3216" y="2448"/>
              <a:ext cx="768" cy="672"/>
            </a:xfrm>
            <a:custGeom>
              <a:avLst/>
              <a:gdLst>
                <a:gd name="T0" fmla="*/ 7352 w 21600"/>
                <a:gd name="T1" fmla="*/ 46 h 21600"/>
                <a:gd name="T2" fmla="*/ 7373 w 21600"/>
                <a:gd name="T3" fmla="*/ 9900 h 21600"/>
                <a:gd name="T4" fmla="*/ 21683 w 21600"/>
                <a:gd name="T5" fmla="*/ 10061 h 21600"/>
                <a:gd name="T6" fmla="*/ 7352 w 21600"/>
                <a:gd name="T7" fmla="*/ 46 h 21600"/>
                <a:gd name="T8" fmla="*/ 21600 w 21600"/>
                <a:gd name="T9" fmla="*/ 0 h 21600"/>
                <a:gd name="T10" fmla="*/ 7975 w 21600"/>
                <a:gd name="T11" fmla="*/ 923 h 21600"/>
                <a:gd name="T12" fmla="*/ 20935 w 21600"/>
                <a:gd name="T13" fmla="*/ 535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T10" t="T11" r="T12" b="T13"/>
              <a:pathLst>
                <a:path w="21600" h="21600">
                  <a:moveTo>
                    <a:pt x="7352" y="46"/>
                  </a:moveTo>
                  <a:lnTo>
                    <a:pt x="7373" y="9900"/>
                  </a:lnTo>
                  <a:lnTo>
                    <a:pt x="7352" y="16107"/>
                  </a:lnTo>
                  <a:lnTo>
                    <a:pt x="7103" y="15969"/>
                  </a:lnTo>
                  <a:lnTo>
                    <a:pt x="6729" y="15692"/>
                  </a:lnTo>
                  <a:lnTo>
                    <a:pt x="6355" y="15553"/>
                  </a:lnTo>
                  <a:lnTo>
                    <a:pt x="5981" y="15415"/>
                  </a:lnTo>
                  <a:lnTo>
                    <a:pt x="5607" y="15276"/>
                  </a:lnTo>
                  <a:lnTo>
                    <a:pt x="5109" y="15138"/>
                  </a:lnTo>
                  <a:lnTo>
                    <a:pt x="4735" y="15138"/>
                  </a:lnTo>
                  <a:lnTo>
                    <a:pt x="4236" y="15138"/>
                  </a:lnTo>
                  <a:lnTo>
                    <a:pt x="3364" y="15138"/>
                  </a:lnTo>
                  <a:lnTo>
                    <a:pt x="2616" y="15276"/>
                  </a:lnTo>
                  <a:lnTo>
                    <a:pt x="1869" y="15692"/>
                  </a:lnTo>
                  <a:lnTo>
                    <a:pt x="1246" y="15969"/>
                  </a:lnTo>
                  <a:lnTo>
                    <a:pt x="747" y="16523"/>
                  </a:lnTo>
                  <a:lnTo>
                    <a:pt x="373" y="17076"/>
                  </a:lnTo>
                  <a:lnTo>
                    <a:pt x="124" y="17630"/>
                  </a:lnTo>
                  <a:lnTo>
                    <a:pt x="0" y="18323"/>
                  </a:lnTo>
                  <a:lnTo>
                    <a:pt x="124" y="19015"/>
                  </a:lnTo>
                  <a:lnTo>
                    <a:pt x="373" y="19569"/>
                  </a:lnTo>
                  <a:lnTo>
                    <a:pt x="747" y="20123"/>
                  </a:lnTo>
                  <a:lnTo>
                    <a:pt x="1246" y="20676"/>
                  </a:lnTo>
                  <a:lnTo>
                    <a:pt x="1869" y="21092"/>
                  </a:lnTo>
                  <a:lnTo>
                    <a:pt x="2616" y="21369"/>
                  </a:lnTo>
                  <a:lnTo>
                    <a:pt x="3364" y="21507"/>
                  </a:lnTo>
                  <a:lnTo>
                    <a:pt x="4236" y="21646"/>
                  </a:lnTo>
                  <a:lnTo>
                    <a:pt x="5109" y="21507"/>
                  </a:lnTo>
                  <a:lnTo>
                    <a:pt x="5856" y="21369"/>
                  </a:lnTo>
                  <a:lnTo>
                    <a:pt x="6604" y="21092"/>
                  </a:lnTo>
                  <a:lnTo>
                    <a:pt x="7227" y="20676"/>
                  </a:lnTo>
                  <a:lnTo>
                    <a:pt x="7726" y="20123"/>
                  </a:lnTo>
                  <a:lnTo>
                    <a:pt x="8100" y="19569"/>
                  </a:lnTo>
                  <a:lnTo>
                    <a:pt x="8349" y="19015"/>
                  </a:lnTo>
                  <a:lnTo>
                    <a:pt x="8473" y="18323"/>
                  </a:lnTo>
                  <a:lnTo>
                    <a:pt x="8473" y="6276"/>
                  </a:lnTo>
                  <a:lnTo>
                    <a:pt x="20561" y="6276"/>
                  </a:lnTo>
                  <a:lnTo>
                    <a:pt x="20561" y="16107"/>
                  </a:lnTo>
                  <a:lnTo>
                    <a:pt x="20187" y="15830"/>
                  </a:lnTo>
                  <a:lnTo>
                    <a:pt x="19938" y="15692"/>
                  </a:lnTo>
                  <a:lnTo>
                    <a:pt x="19564" y="15553"/>
                  </a:lnTo>
                  <a:lnTo>
                    <a:pt x="19190" y="15415"/>
                  </a:lnTo>
                  <a:lnTo>
                    <a:pt x="18692" y="15276"/>
                  </a:lnTo>
                  <a:lnTo>
                    <a:pt x="18318" y="15138"/>
                  </a:lnTo>
                  <a:lnTo>
                    <a:pt x="17944" y="15138"/>
                  </a:lnTo>
                  <a:lnTo>
                    <a:pt x="17446" y="15138"/>
                  </a:lnTo>
                  <a:lnTo>
                    <a:pt x="16573" y="15138"/>
                  </a:lnTo>
                  <a:lnTo>
                    <a:pt x="15826" y="15276"/>
                  </a:lnTo>
                  <a:lnTo>
                    <a:pt x="15078" y="15692"/>
                  </a:lnTo>
                  <a:lnTo>
                    <a:pt x="14455" y="15969"/>
                  </a:lnTo>
                  <a:lnTo>
                    <a:pt x="13956" y="16523"/>
                  </a:lnTo>
                  <a:lnTo>
                    <a:pt x="13583" y="17076"/>
                  </a:lnTo>
                  <a:lnTo>
                    <a:pt x="13333" y="17630"/>
                  </a:lnTo>
                  <a:lnTo>
                    <a:pt x="13209" y="18323"/>
                  </a:lnTo>
                  <a:lnTo>
                    <a:pt x="13333" y="19015"/>
                  </a:lnTo>
                  <a:lnTo>
                    <a:pt x="13583" y="19569"/>
                  </a:lnTo>
                  <a:lnTo>
                    <a:pt x="13956" y="20123"/>
                  </a:lnTo>
                  <a:lnTo>
                    <a:pt x="14455" y="20676"/>
                  </a:lnTo>
                  <a:lnTo>
                    <a:pt x="15078" y="21092"/>
                  </a:lnTo>
                  <a:lnTo>
                    <a:pt x="15826" y="21369"/>
                  </a:lnTo>
                  <a:lnTo>
                    <a:pt x="16573" y="21507"/>
                  </a:lnTo>
                  <a:lnTo>
                    <a:pt x="17446" y="21646"/>
                  </a:lnTo>
                  <a:lnTo>
                    <a:pt x="18318" y="21507"/>
                  </a:lnTo>
                  <a:lnTo>
                    <a:pt x="19066" y="21369"/>
                  </a:lnTo>
                  <a:lnTo>
                    <a:pt x="19813" y="21092"/>
                  </a:lnTo>
                  <a:lnTo>
                    <a:pt x="20436" y="20676"/>
                  </a:lnTo>
                  <a:lnTo>
                    <a:pt x="20935" y="20123"/>
                  </a:lnTo>
                  <a:lnTo>
                    <a:pt x="21309" y="19569"/>
                  </a:lnTo>
                  <a:lnTo>
                    <a:pt x="21558" y="19015"/>
                  </a:lnTo>
                  <a:lnTo>
                    <a:pt x="21683" y="18323"/>
                  </a:lnTo>
                  <a:lnTo>
                    <a:pt x="21683" y="10061"/>
                  </a:lnTo>
                  <a:lnTo>
                    <a:pt x="21683" y="46"/>
                  </a:lnTo>
                  <a:lnTo>
                    <a:pt x="7352" y="46"/>
                  </a:lnTo>
                  <a:close/>
                </a:path>
              </a:pathLst>
            </a:custGeom>
            <a:solidFill>
              <a:srgbClr val="CCCC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20852" name="AutoShape 20"/>
          <p:cNvSpPr>
            <a:spLocks noChangeArrowheads="1"/>
          </p:cNvSpPr>
          <p:nvPr/>
        </p:nvSpPr>
        <p:spPr bwMode="auto">
          <a:xfrm>
            <a:off x="7290047" y="1466587"/>
            <a:ext cx="1853953" cy="1238373"/>
          </a:xfrm>
          <a:prstGeom prst="wedgeEllipseCallout">
            <a:avLst>
              <a:gd name="adj1" fmla="val -10628"/>
              <a:gd name="adj2" fmla="val 104525"/>
            </a:avLst>
          </a:prstGeom>
          <a:solidFill>
            <a:srgbClr val="F3FAFF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ru-RU" b="1"/>
          </a:p>
        </p:txBody>
      </p:sp>
      <p:sp>
        <p:nvSpPr>
          <p:cNvPr id="120853" name="Text Box 21"/>
          <p:cNvSpPr txBox="1">
            <a:spLocks noChangeArrowheads="1"/>
          </p:cNvSpPr>
          <p:nvPr/>
        </p:nvSpPr>
        <p:spPr bwMode="auto">
          <a:xfrm>
            <a:off x="7428569" y="1537323"/>
            <a:ext cx="162565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1" dirty="0">
                <a:solidFill>
                  <a:schemeClr val="bg2"/>
                </a:solidFill>
              </a:rPr>
              <a:t>материалы </a:t>
            </a:r>
            <a:r>
              <a:rPr lang="ru-RU" sz="1600" b="1" i="1" dirty="0" err="1">
                <a:solidFill>
                  <a:schemeClr val="bg2"/>
                </a:solidFill>
              </a:rPr>
              <a:t>целенаправ</a:t>
            </a:r>
            <a:r>
              <a:rPr lang="ru-RU" sz="1600" b="1" i="1" dirty="0">
                <a:solidFill>
                  <a:schemeClr val="bg2"/>
                </a:solidFill>
              </a:rPr>
              <a:t>-ленных наблюдений</a:t>
            </a:r>
          </a:p>
        </p:txBody>
      </p:sp>
      <p:sp>
        <p:nvSpPr>
          <p:cNvPr id="120854" name="AutoShape 22"/>
          <p:cNvSpPr>
            <a:spLocks noChangeArrowheads="1"/>
          </p:cNvSpPr>
          <p:nvPr/>
        </p:nvSpPr>
        <p:spPr bwMode="auto">
          <a:xfrm>
            <a:off x="3065599" y="1855306"/>
            <a:ext cx="1493392" cy="903804"/>
          </a:xfrm>
          <a:prstGeom prst="wedgeEllipseCallout">
            <a:avLst>
              <a:gd name="adj1" fmla="val 19715"/>
              <a:gd name="adj2" fmla="val 153309"/>
            </a:avLst>
          </a:prstGeom>
          <a:solidFill>
            <a:srgbClr val="F3FAFF">
              <a:alpha val="7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ru-RU" b="1"/>
          </a:p>
        </p:txBody>
      </p:sp>
      <p:sp>
        <p:nvSpPr>
          <p:cNvPr id="120855" name="Text Box 23"/>
          <p:cNvSpPr txBox="1">
            <a:spLocks noChangeArrowheads="1"/>
          </p:cNvSpPr>
          <p:nvPr/>
        </p:nvSpPr>
        <p:spPr bwMode="auto">
          <a:xfrm>
            <a:off x="3065599" y="1855307"/>
            <a:ext cx="156517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i="1" dirty="0" smtClean="0">
                <a:solidFill>
                  <a:schemeClr val="bg2"/>
                </a:solidFill>
              </a:rPr>
              <a:t>рабочие материалы групп</a:t>
            </a:r>
            <a:endParaRPr lang="ru-RU" sz="1600" b="1" i="1" dirty="0">
              <a:solidFill>
                <a:schemeClr val="bg2"/>
              </a:solidFill>
            </a:endParaRPr>
          </a:p>
        </p:txBody>
      </p:sp>
      <p:sp>
        <p:nvSpPr>
          <p:cNvPr id="120858" name="Text Box 26"/>
          <p:cNvSpPr txBox="1">
            <a:spLocks noChangeArrowheads="1"/>
          </p:cNvSpPr>
          <p:nvPr/>
        </p:nvSpPr>
        <p:spPr bwMode="auto">
          <a:xfrm>
            <a:off x="4954874" y="6021743"/>
            <a:ext cx="1805170" cy="366713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b="1" i="1" dirty="0" smtClean="0">
                <a:solidFill>
                  <a:schemeClr val="bg2"/>
                </a:solidFill>
              </a:rPr>
              <a:t>видеозапись</a:t>
            </a:r>
            <a:endParaRPr lang="ru-RU" b="1" i="1" dirty="0">
              <a:solidFill>
                <a:schemeClr val="bg2"/>
              </a:solidFill>
            </a:endParaRP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7230131" y="4113397"/>
            <a:ext cx="1842369" cy="92333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ru-RU" b="1" dirty="0" smtClean="0">
                <a:solidFill>
                  <a:schemeClr val="bg2"/>
                </a:solidFill>
              </a:rPr>
              <a:t>результаты </a:t>
            </a:r>
            <a:r>
              <a:rPr lang="ru-RU" b="1" dirty="0" err="1" smtClean="0">
                <a:solidFill>
                  <a:schemeClr val="bg2"/>
                </a:solidFill>
              </a:rPr>
              <a:t>взаимооценки</a:t>
            </a:r>
            <a:r>
              <a:rPr lang="ru-RU" b="1" dirty="0" smtClean="0">
                <a:solidFill>
                  <a:schemeClr val="bg2"/>
                </a:solidFill>
              </a:rPr>
              <a:t> (голосование)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3458464" y="1266532"/>
            <a:ext cx="4252463" cy="40011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 i="1" dirty="0" smtClean="0">
                <a:solidFill>
                  <a:schemeClr val="bg2"/>
                </a:solidFill>
              </a:rPr>
              <a:t>Групповой проект</a:t>
            </a:r>
            <a:endParaRPr lang="ru-RU" sz="2000" b="1" i="1" dirty="0">
              <a:solidFill>
                <a:schemeClr val="bg2"/>
              </a:solidFill>
            </a:endParaRPr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auto">
          <a:xfrm>
            <a:off x="4731625" y="3357747"/>
            <a:ext cx="2425810" cy="1511300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ru-RU" b="1" dirty="0">
                <a:solidFill>
                  <a:schemeClr val="bg2"/>
                </a:solidFill>
              </a:rPr>
              <a:t>Работа в группе:</a:t>
            </a:r>
          </a:p>
          <a:p>
            <a:pPr>
              <a:buFontTx/>
              <a:buChar char="•"/>
            </a:pPr>
            <a:r>
              <a:rPr lang="ru-RU" dirty="0" err="1">
                <a:solidFill>
                  <a:schemeClr val="bg2"/>
                </a:solidFill>
              </a:rPr>
              <a:t>саморегуляция</a:t>
            </a:r>
            <a:endParaRPr lang="ru-RU" dirty="0">
              <a:solidFill>
                <a:schemeClr val="bg2"/>
              </a:solidFill>
            </a:endParaRPr>
          </a:p>
          <a:p>
            <a:pPr>
              <a:buFontTx/>
              <a:buChar char="•"/>
            </a:pPr>
            <a:r>
              <a:rPr lang="ru-RU" dirty="0">
                <a:solidFill>
                  <a:schemeClr val="bg2"/>
                </a:solidFill>
              </a:rPr>
              <a:t>сотрудничество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2"/>
                </a:solidFill>
              </a:rPr>
              <a:t>коммуникация</a:t>
            </a:r>
          </a:p>
          <a:p>
            <a:pPr>
              <a:buFontTx/>
              <a:buChar char="•"/>
            </a:pPr>
            <a:r>
              <a:rPr lang="ru-RU" dirty="0">
                <a:solidFill>
                  <a:schemeClr val="bg2"/>
                </a:solidFill>
              </a:rPr>
              <a:t>использование ИКТ</a:t>
            </a:r>
          </a:p>
        </p:txBody>
      </p:sp>
      <p:sp>
        <p:nvSpPr>
          <p:cNvPr id="30" name="Line 31"/>
          <p:cNvSpPr>
            <a:spLocks noChangeShapeType="1"/>
          </p:cNvSpPr>
          <p:nvPr/>
        </p:nvSpPr>
        <p:spPr bwMode="auto">
          <a:xfrm>
            <a:off x="2440921" y="1334587"/>
            <a:ext cx="0" cy="5400675"/>
          </a:xfrm>
          <a:prstGeom prst="line">
            <a:avLst/>
          </a:prstGeom>
          <a:noFill/>
          <a:ln w="317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43" name="AutoShape 8"/>
          <p:cNvSpPr>
            <a:spLocks noChangeArrowheads="1"/>
          </p:cNvSpPr>
          <p:nvPr/>
        </p:nvSpPr>
        <p:spPr bwMode="auto">
          <a:xfrm>
            <a:off x="2604024" y="6071894"/>
            <a:ext cx="2052351" cy="632260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b="1" dirty="0" smtClean="0">
                <a:solidFill>
                  <a:schemeClr val="bg2"/>
                </a:solidFill>
              </a:rPr>
              <a:t>1-3 урока</a:t>
            </a:r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44" name="AutoShape 2"/>
          <p:cNvSpPr>
            <a:spLocks noChangeArrowheads="1"/>
          </p:cNvSpPr>
          <p:nvPr/>
        </p:nvSpPr>
        <p:spPr bwMode="gray">
          <a:xfrm>
            <a:off x="194458" y="140060"/>
            <a:ext cx="8712200" cy="1008063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hangingPunct="1">
              <a:lnSpc>
                <a:spcPct val="80000"/>
              </a:lnSpc>
              <a:defRPr/>
            </a:pPr>
            <a:r>
              <a:rPr lang="ru-RU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Оценка качества </a:t>
            </a:r>
            <a:r>
              <a:rPr 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образования, НШ:</a:t>
            </a:r>
            <a:endParaRPr lang="ru-RU" sz="36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 eaLnBrk="1" hangingPunct="1">
              <a:lnSpc>
                <a:spcPct val="80000"/>
              </a:lnSpc>
              <a:defRPr/>
            </a:pPr>
            <a:r>
              <a:rPr lang="ru-RU" sz="2800" b="1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метапредметные</a:t>
            </a:r>
            <a:r>
              <a:rPr lang="ru-RU" sz="28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результаты: инструментарий</a:t>
            </a:r>
            <a:endParaRPr lang="ru-RU" sz="2800" b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" name="Document"/>
          <p:cNvSpPr>
            <a:spLocks noEditPoints="1" noChangeArrowheads="1"/>
          </p:cNvSpPr>
          <p:nvPr/>
        </p:nvSpPr>
        <p:spPr bwMode="auto">
          <a:xfrm>
            <a:off x="194458" y="1466587"/>
            <a:ext cx="2050938" cy="3547440"/>
          </a:xfrm>
          <a:custGeom>
            <a:avLst/>
            <a:gdLst>
              <a:gd name="T0" fmla="*/ 1254666 w 21600"/>
              <a:gd name="T1" fmla="*/ 4181310 h 21600"/>
              <a:gd name="T2" fmla="*/ 9914 w 21600"/>
              <a:gd name="T3" fmla="*/ 2097034 h 21600"/>
              <a:gd name="T4" fmla="*/ 1254666 w 21600"/>
              <a:gd name="T5" fmla="*/ 15657 h 21600"/>
              <a:gd name="T6" fmla="*/ 2531726 w 21600"/>
              <a:gd name="T7" fmla="*/ 2058955 h 21600"/>
              <a:gd name="T8" fmla="*/ 1254666 w 21600"/>
              <a:gd name="T9" fmla="*/ 4181310 h 21600"/>
              <a:gd name="T10" fmla="*/ 0 w 21600"/>
              <a:gd name="T11" fmla="*/ 0 h 21600"/>
              <a:gd name="T12" fmla="*/ 2519362 w 21600"/>
              <a:gd name="T13" fmla="*/ 0 h 21600"/>
              <a:gd name="T14" fmla="*/ 2519362 w 21600"/>
              <a:gd name="T15" fmla="*/ 417512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EEF7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3" name="Document"/>
          <p:cNvSpPr>
            <a:spLocks noEditPoints="1" noChangeArrowheads="1"/>
          </p:cNvSpPr>
          <p:nvPr/>
        </p:nvSpPr>
        <p:spPr bwMode="auto">
          <a:xfrm>
            <a:off x="112999" y="1637155"/>
            <a:ext cx="2190750" cy="3634021"/>
          </a:xfrm>
          <a:custGeom>
            <a:avLst/>
            <a:gdLst>
              <a:gd name="T0" fmla="*/ 1254666 w 21600"/>
              <a:gd name="T1" fmla="*/ 4181310 h 21600"/>
              <a:gd name="T2" fmla="*/ 9914 w 21600"/>
              <a:gd name="T3" fmla="*/ 2097034 h 21600"/>
              <a:gd name="T4" fmla="*/ 1254666 w 21600"/>
              <a:gd name="T5" fmla="*/ 15657 h 21600"/>
              <a:gd name="T6" fmla="*/ 2531727 w 21600"/>
              <a:gd name="T7" fmla="*/ 2058955 h 21600"/>
              <a:gd name="T8" fmla="*/ 1254666 w 21600"/>
              <a:gd name="T9" fmla="*/ 4181310 h 21600"/>
              <a:gd name="T10" fmla="*/ 0 w 21600"/>
              <a:gd name="T11" fmla="*/ 0 h 21600"/>
              <a:gd name="T12" fmla="*/ 2519363 w 21600"/>
              <a:gd name="T13" fmla="*/ 0 h 21600"/>
              <a:gd name="T14" fmla="*/ 2519363 w 21600"/>
              <a:gd name="T15" fmla="*/ 417512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EEF7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34" name="Document"/>
          <p:cNvSpPr>
            <a:spLocks noEditPoints="1" noChangeArrowheads="1"/>
          </p:cNvSpPr>
          <p:nvPr/>
        </p:nvSpPr>
        <p:spPr bwMode="auto">
          <a:xfrm>
            <a:off x="0" y="1799956"/>
            <a:ext cx="2160587" cy="3655886"/>
          </a:xfrm>
          <a:custGeom>
            <a:avLst/>
            <a:gdLst>
              <a:gd name="T0" fmla="*/ 1255456 w 21600"/>
              <a:gd name="T1" fmla="*/ 4181310 h 21600"/>
              <a:gd name="T2" fmla="*/ 9920 w 21600"/>
              <a:gd name="T3" fmla="*/ 2097034 h 21600"/>
              <a:gd name="T4" fmla="*/ 1255456 w 21600"/>
              <a:gd name="T5" fmla="*/ 15657 h 21600"/>
              <a:gd name="T6" fmla="*/ 2533321 w 21600"/>
              <a:gd name="T7" fmla="*/ 2058955 h 21600"/>
              <a:gd name="T8" fmla="*/ 1255456 w 21600"/>
              <a:gd name="T9" fmla="*/ 4181310 h 21600"/>
              <a:gd name="T10" fmla="*/ 0 w 21600"/>
              <a:gd name="T11" fmla="*/ 0 h 21600"/>
              <a:gd name="T12" fmla="*/ 2520950 w 21600"/>
              <a:gd name="T13" fmla="*/ 0 h 21600"/>
              <a:gd name="T14" fmla="*/ 2520950 w 21600"/>
              <a:gd name="T15" fmla="*/ 417512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977 w 21600"/>
              <a:gd name="T25" fmla="*/ 818 h 21600"/>
              <a:gd name="T26" fmla="*/ 20622 w 21600"/>
              <a:gd name="T27" fmla="*/ 16429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EEF7F8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 eaLnBrk="1" hangingPunct="1"/>
            <a:r>
              <a:rPr lang="ru-RU" sz="1600" b="1" dirty="0">
                <a:solidFill>
                  <a:schemeClr val="bg2"/>
                </a:solidFill>
              </a:rPr>
              <a:t>Комплексные работы на </a:t>
            </a:r>
            <a:r>
              <a:rPr lang="ru-RU" sz="1600" b="1" dirty="0" err="1">
                <a:solidFill>
                  <a:schemeClr val="bg2"/>
                </a:solidFill>
              </a:rPr>
              <a:t>межпредметной</a:t>
            </a:r>
            <a:endParaRPr lang="ru-RU" sz="1600" b="1" dirty="0">
              <a:solidFill>
                <a:schemeClr val="bg2"/>
              </a:solidFill>
            </a:endParaRPr>
          </a:p>
          <a:p>
            <a:pPr algn="ctr" eaLnBrk="1" hangingPunct="1"/>
            <a:r>
              <a:rPr lang="ru-RU" sz="1600" b="1" dirty="0">
                <a:solidFill>
                  <a:schemeClr val="bg2"/>
                </a:solidFill>
              </a:rPr>
              <a:t>основе:</a:t>
            </a:r>
          </a:p>
          <a:p>
            <a:pPr eaLnBrk="1" hangingPunct="1">
              <a:buFontTx/>
              <a:buChar char="•"/>
            </a:pPr>
            <a:r>
              <a:rPr lang="ru-RU" sz="1600" dirty="0">
                <a:solidFill>
                  <a:schemeClr val="bg2"/>
                </a:solidFill>
              </a:rPr>
              <a:t>работа с текстом</a:t>
            </a:r>
          </a:p>
          <a:p>
            <a:pPr eaLnBrk="1" hangingPunct="1">
              <a:buFontTx/>
              <a:buChar char="•"/>
            </a:pPr>
            <a:r>
              <a:rPr lang="ru-RU" sz="1600" dirty="0">
                <a:solidFill>
                  <a:schemeClr val="bg2"/>
                </a:solidFill>
              </a:rPr>
              <a:t>решение заданий с использованием логических операций, моделей, знаково-символических средств, схем</a:t>
            </a:r>
            <a:r>
              <a:rPr lang="ru-RU" sz="1600" b="1" dirty="0"/>
              <a:t> </a:t>
            </a:r>
            <a:r>
              <a:rPr lang="ru-RU" b="1" dirty="0"/>
              <a:t> </a:t>
            </a:r>
            <a:endParaRPr lang="ru-RU" b="1" dirty="0">
              <a:solidFill>
                <a:srgbClr val="292929"/>
              </a:solidFill>
            </a:endParaRPr>
          </a:p>
        </p:txBody>
      </p:sp>
      <p:sp>
        <p:nvSpPr>
          <p:cNvPr id="35" name="AutoShape 8"/>
          <p:cNvSpPr>
            <a:spLocks noChangeArrowheads="1"/>
          </p:cNvSpPr>
          <p:nvPr/>
        </p:nvSpPr>
        <p:spPr bwMode="auto">
          <a:xfrm>
            <a:off x="186125" y="6071894"/>
            <a:ext cx="2117624" cy="571590"/>
          </a:xfrm>
          <a:prstGeom prst="roundRect">
            <a:avLst>
              <a:gd name="adj" fmla="val 16667"/>
            </a:avLst>
          </a:prstGeom>
          <a:solidFill>
            <a:srgbClr val="EEF7F8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ru-RU" b="1" dirty="0">
                <a:solidFill>
                  <a:schemeClr val="bg2"/>
                </a:solidFill>
              </a:rPr>
              <a:t>Первая </a:t>
            </a:r>
            <a:r>
              <a:rPr lang="ru-RU" b="1" dirty="0" smtClean="0">
                <a:solidFill>
                  <a:schemeClr val="bg2"/>
                </a:solidFill>
              </a:rPr>
              <a:t>часть</a:t>
            </a:r>
          </a:p>
          <a:p>
            <a:pPr algn="ctr" eaLnBrk="1" hangingPunct="1"/>
            <a:r>
              <a:rPr lang="ru-RU" b="1" dirty="0" smtClean="0">
                <a:solidFill>
                  <a:schemeClr val="bg2"/>
                </a:solidFill>
              </a:rPr>
              <a:t>1 </a:t>
            </a:r>
            <a:r>
              <a:rPr lang="ru-RU" b="1" dirty="0">
                <a:solidFill>
                  <a:schemeClr val="bg2"/>
                </a:solidFill>
              </a:rPr>
              <a:t>урок</a:t>
            </a:r>
          </a:p>
        </p:txBody>
      </p:sp>
      <p:sp>
        <p:nvSpPr>
          <p:cNvPr id="36" name="Text Box 32"/>
          <p:cNvSpPr txBox="1">
            <a:spLocks noChangeArrowheads="1"/>
          </p:cNvSpPr>
          <p:nvPr/>
        </p:nvSpPr>
        <p:spPr bwMode="auto">
          <a:xfrm>
            <a:off x="611188" y="51577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b="1"/>
          </a:p>
        </p:txBody>
      </p:sp>
    </p:spTree>
    <p:extLst>
      <p:ext uri="{BB962C8B-B14F-4D97-AF65-F5344CB8AC3E}">
        <p14:creationId xmlns:p14="http://schemas.microsoft.com/office/powerpoint/2010/main" xmlns="" val="262166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CE128C-9F0F-4DC8-8E6B-715E41FB17FA}" type="slidenum">
              <a:rPr lang="ru-RU"/>
              <a:pPr>
                <a:defRPr/>
              </a:pPr>
              <a:t>5</a:t>
            </a:fld>
            <a:endParaRPr lang="ru-RU"/>
          </a:p>
        </p:txBody>
      </p:sp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952500" y="1343025"/>
            <a:ext cx="7272338" cy="492125"/>
          </a:xfrm>
          <a:prstGeom prst="rect">
            <a:avLst/>
          </a:prstGeom>
          <a:gradFill rotWithShape="1">
            <a:gsLst>
              <a:gs pos="0">
                <a:srgbClr val="F3F9FA"/>
              </a:gs>
              <a:gs pos="100000">
                <a:srgbClr val="EEF7F8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3200" b="1" dirty="0">
                <a:solidFill>
                  <a:srgbClr val="000000"/>
                </a:solidFill>
              </a:rPr>
              <a:t>ГРУППОВЫЕ ПРОЕКТЫ: </a:t>
            </a:r>
            <a:r>
              <a:rPr lang="ru-RU" sz="3200" b="1" dirty="0" smtClean="0">
                <a:solidFill>
                  <a:srgbClr val="000000"/>
                </a:solidFill>
              </a:rPr>
              <a:t>2014, </a:t>
            </a:r>
            <a:r>
              <a:rPr lang="ru-RU" sz="3200" b="1" dirty="0">
                <a:solidFill>
                  <a:srgbClr val="000000"/>
                </a:solidFill>
              </a:rPr>
              <a:t>НШ</a:t>
            </a:r>
          </a:p>
        </p:txBody>
      </p:sp>
      <p:sp>
        <p:nvSpPr>
          <p:cNvPr id="940034" name="AutoShape 2"/>
          <p:cNvSpPr>
            <a:spLocks noChangeArrowheads="1"/>
          </p:cNvSpPr>
          <p:nvPr/>
        </p:nvSpPr>
        <p:spPr bwMode="gray">
          <a:xfrm>
            <a:off x="171450" y="152400"/>
            <a:ext cx="8721030" cy="1008063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Инструментарий: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групповые </a:t>
            </a:r>
            <a:r>
              <a:rPr lang="ru-RU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+mn-cs"/>
              </a:rPr>
              <a:t>проекты </a:t>
            </a:r>
          </a:p>
        </p:txBody>
      </p:sp>
      <p:sp>
        <p:nvSpPr>
          <p:cNvPr id="2" name="Прямоугольник с двумя вырезанными соседними углами 1"/>
          <p:cNvSpPr/>
          <p:nvPr/>
        </p:nvSpPr>
        <p:spPr bwMode="auto">
          <a:xfrm>
            <a:off x="63500" y="1928813"/>
            <a:ext cx="2087563" cy="1331912"/>
          </a:xfrm>
          <a:prstGeom prst="snip2Same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pitchFamily="34" charset="0"/>
                <a:cs typeface="+mn-cs"/>
              </a:rPr>
              <a:t>Познавательный</a:t>
            </a:r>
          </a:p>
          <a:p>
            <a:pPr eaLnBrk="0" hangingPunct="0">
              <a:defRPr/>
            </a:pPr>
            <a:endParaRPr lang="ru-RU" sz="8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pitchFamily="34" charset="0"/>
                <a:cs typeface="+mn-cs"/>
              </a:rPr>
              <a:t>«ЧТО МЫ ЗНАЕМ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pitchFamily="34" charset="0"/>
                <a:cs typeface="+mn-cs"/>
              </a:rPr>
              <a:t>О ЗЕМЛЕ?»</a:t>
            </a: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</p:txBody>
      </p:sp>
      <p:sp>
        <p:nvSpPr>
          <p:cNvPr id="35" name="Прямоугольник с двумя вырезанными соседними углами 34"/>
          <p:cNvSpPr/>
          <p:nvPr/>
        </p:nvSpPr>
        <p:spPr bwMode="auto">
          <a:xfrm>
            <a:off x="2386013" y="1933575"/>
            <a:ext cx="2089150" cy="1331913"/>
          </a:xfrm>
          <a:prstGeom prst="snip2Same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pitchFamily="34" charset="0"/>
                <a:cs typeface="+mn-cs"/>
              </a:rPr>
              <a:t>Конструкторский</a:t>
            </a:r>
          </a:p>
          <a:p>
            <a:pPr eaLnBrk="0" hangingPunct="0">
              <a:defRPr/>
            </a:pPr>
            <a:endParaRPr lang="ru-RU" sz="8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pitchFamily="34" charset="0"/>
                <a:cs typeface="+mn-cs"/>
              </a:rPr>
              <a:t>«МАКЕТ ДЕТСКОЙ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pitchFamily="34" charset="0"/>
                <a:cs typeface="+mn-cs"/>
              </a:rPr>
              <a:t>ПЛОЩАДКИ»</a:t>
            </a: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</p:txBody>
      </p:sp>
      <p:sp>
        <p:nvSpPr>
          <p:cNvPr id="36" name="Прямоугольник с двумя вырезанными соседними углами 35"/>
          <p:cNvSpPr/>
          <p:nvPr/>
        </p:nvSpPr>
        <p:spPr bwMode="auto">
          <a:xfrm>
            <a:off x="4606925" y="1933575"/>
            <a:ext cx="2197100" cy="1331913"/>
          </a:xfrm>
          <a:prstGeom prst="snip2Same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pitchFamily="34" charset="0"/>
                <a:cs typeface="+mn-cs"/>
              </a:rPr>
              <a:t>Исследовательский</a:t>
            </a:r>
          </a:p>
          <a:p>
            <a:pPr eaLnBrk="0" hangingPunct="0">
              <a:defRPr/>
            </a:pPr>
            <a:endParaRPr lang="ru-RU" sz="8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pitchFamily="34" charset="0"/>
                <a:cs typeface="+mn-cs"/>
              </a:rPr>
              <a:t>«КАК МЫ ПРОВО-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pitchFamily="34" charset="0"/>
                <a:cs typeface="+mn-cs"/>
              </a:rPr>
              <a:t>ДИМ СВОБОДНОЕ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pitchFamily="34" charset="0"/>
                <a:cs typeface="+mn-cs"/>
              </a:rPr>
              <a:t>ВРЕМЯ?»</a:t>
            </a: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</p:txBody>
      </p:sp>
      <p:sp>
        <p:nvSpPr>
          <p:cNvPr id="37" name="Прямоугольник с двумя вырезанными соседними углами 36"/>
          <p:cNvSpPr/>
          <p:nvPr/>
        </p:nvSpPr>
        <p:spPr bwMode="auto">
          <a:xfrm>
            <a:off x="6840538" y="1928813"/>
            <a:ext cx="2195512" cy="1331912"/>
          </a:xfrm>
          <a:prstGeom prst="snip2Same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/>
          <a:lstStyle/>
          <a:p>
            <a:pPr algn="ctr"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pitchFamily="34" charset="0"/>
                <a:cs typeface="+mn-cs"/>
              </a:rPr>
              <a:t>Социальный</a:t>
            </a:r>
          </a:p>
          <a:p>
            <a:pPr eaLnBrk="0" hangingPunct="0">
              <a:defRPr/>
            </a:pPr>
            <a:endParaRPr lang="ru-RU" sz="8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pitchFamily="34" charset="0"/>
                <a:cs typeface="+mn-cs"/>
              </a:rPr>
              <a:t>«ПОМОГИ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pitchFamily="34" charset="0"/>
                <a:cs typeface="+mn-cs"/>
              </a:rPr>
              <a:t>БУДУЩЕМУ</a:t>
            </a:r>
          </a:p>
          <a:p>
            <a:pPr algn="ctr" eaLnBrk="0" hangingPunct="0">
              <a:defRPr/>
            </a:pPr>
            <a:r>
              <a:rPr lang="ru-RU" sz="1600" b="1" dirty="0">
                <a:solidFill>
                  <a:schemeClr val="bg2"/>
                </a:solidFill>
                <a:latin typeface="Arial" pitchFamily="34" charset="0"/>
                <a:cs typeface="+mn-cs"/>
              </a:rPr>
              <a:t>ПЕРВОКЛАССНИКУ»</a:t>
            </a: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</p:txBody>
      </p:sp>
      <p:sp>
        <p:nvSpPr>
          <p:cNvPr id="4" name="Скругленный прямоугольник 3"/>
          <p:cNvSpPr>
            <a:spLocks noChangeArrowheads="1"/>
          </p:cNvSpPr>
          <p:nvPr/>
        </p:nvSpPr>
        <p:spPr bwMode="auto">
          <a:xfrm>
            <a:off x="63500" y="3357563"/>
            <a:ext cx="8972550" cy="1258887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algn="ctr" eaLnBrk="0" hangingPunct="0"/>
            <a:r>
              <a:rPr lang="ru-RU">
                <a:solidFill>
                  <a:schemeClr val="bg2"/>
                </a:solidFill>
              </a:rPr>
              <a:t>Дети, работая в малых группах, по 4-5 человек, уточняют тему проекта,</a:t>
            </a:r>
          </a:p>
          <a:p>
            <a:pPr algn="ctr" eaLnBrk="0" hangingPunct="0"/>
            <a:r>
              <a:rPr lang="ru-RU">
                <a:solidFill>
                  <a:schemeClr val="bg2"/>
                </a:solidFill>
              </a:rPr>
              <a:t>планируют работу и готовят макет, плакат, или компьютерную презентацию,</a:t>
            </a:r>
          </a:p>
          <a:p>
            <a:pPr algn="ctr" eaLnBrk="0" hangingPunct="0"/>
            <a:r>
              <a:rPr lang="ru-RU">
                <a:solidFill>
                  <a:schemeClr val="bg2"/>
                </a:solidFill>
              </a:rPr>
              <a:t> которую представляют классу. Они отмечают стикерами наиболее понравившуюся</a:t>
            </a:r>
          </a:p>
          <a:p>
            <a:pPr algn="ctr" eaLnBrk="0" hangingPunct="0"/>
            <a:r>
              <a:rPr lang="ru-RU">
                <a:solidFill>
                  <a:schemeClr val="bg2"/>
                </a:solidFill>
              </a:rPr>
              <a:t>им работу и оценивают работу своей группы и свой вклад в работу группы.</a:t>
            </a:r>
          </a:p>
        </p:txBody>
      </p:sp>
      <p:sp>
        <p:nvSpPr>
          <p:cNvPr id="41" name="Прямоугольник с двумя вырезанными соседними углами 40"/>
          <p:cNvSpPr/>
          <p:nvPr/>
        </p:nvSpPr>
        <p:spPr bwMode="auto">
          <a:xfrm rot="10800000">
            <a:off x="63500" y="4724400"/>
            <a:ext cx="2087563" cy="1169988"/>
          </a:xfrm>
          <a:prstGeom prst="snip2Same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/>
          <a:lstStyle/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171450" y="4724400"/>
            <a:ext cx="1979613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400" b="1">
                <a:solidFill>
                  <a:schemeClr val="bg2"/>
                </a:solidFill>
              </a:rPr>
              <a:t>короткий текст,</a:t>
            </a:r>
          </a:p>
          <a:p>
            <a:pPr algn="ctr"/>
            <a:r>
              <a:rPr lang="ru-RU" sz="1400" b="1">
                <a:solidFill>
                  <a:schemeClr val="bg2"/>
                </a:solidFill>
              </a:rPr>
              <a:t>вопросы к нему</a:t>
            </a:r>
          </a:p>
          <a:p>
            <a:pPr algn="ctr"/>
            <a:r>
              <a:rPr lang="ru-RU" sz="1400" b="1">
                <a:solidFill>
                  <a:schemeClr val="bg2"/>
                </a:solidFill>
              </a:rPr>
              <a:t>и иллюстрации,</a:t>
            </a:r>
          </a:p>
          <a:p>
            <a:pPr algn="ctr"/>
            <a:r>
              <a:rPr lang="ru-RU" sz="1400" b="1">
                <a:solidFill>
                  <a:schemeClr val="bg2"/>
                </a:solidFill>
              </a:rPr>
              <a:t>загадки, пословицы</a:t>
            </a:r>
          </a:p>
          <a:p>
            <a:pPr algn="ctr"/>
            <a:r>
              <a:rPr lang="ru-RU" sz="1400" b="1">
                <a:solidFill>
                  <a:schemeClr val="bg2"/>
                </a:solidFill>
              </a:rPr>
              <a:t>список литературы</a:t>
            </a:r>
            <a:endParaRPr lang="ru-RU" b="1">
              <a:solidFill>
                <a:schemeClr val="bg2"/>
              </a:solidFill>
            </a:endParaRPr>
          </a:p>
        </p:txBody>
      </p:sp>
      <p:sp>
        <p:nvSpPr>
          <p:cNvPr id="45" name="Прямоугольник с двумя вырезанными соседними углами 44"/>
          <p:cNvSpPr/>
          <p:nvPr/>
        </p:nvSpPr>
        <p:spPr bwMode="auto">
          <a:xfrm rot="10800000">
            <a:off x="2390775" y="4724400"/>
            <a:ext cx="2087563" cy="1169988"/>
          </a:xfrm>
          <a:prstGeom prst="snip2Same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/>
          <a:lstStyle/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</p:txBody>
      </p:sp>
      <p:sp>
        <p:nvSpPr>
          <p:cNvPr id="46" name="Прямоугольник с двумя вырезанными соседними углами 45"/>
          <p:cNvSpPr/>
          <p:nvPr/>
        </p:nvSpPr>
        <p:spPr bwMode="auto">
          <a:xfrm rot="10800000">
            <a:off x="4660900" y="4724400"/>
            <a:ext cx="2089150" cy="1169988"/>
          </a:xfrm>
          <a:prstGeom prst="snip2Same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/>
          <a:lstStyle/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</p:txBody>
      </p:sp>
      <p:sp>
        <p:nvSpPr>
          <p:cNvPr id="47" name="Прямоугольник с двумя вырезанными соседними углами 46"/>
          <p:cNvSpPr/>
          <p:nvPr/>
        </p:nvSpPr>
        <p:spPr bwMode="auto">
          <a:xfrm rot="10800000">
            <a:off x="6894513" y="4724400"/>
            <a:ext cx="2087562" cy="1169988"/>
          </a:xfrm>
          <a:prstGeom prst="snip2SameRec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90000" tIns="46800" rIns="90000" bIns="46800"/>
          <a:lstStyle/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  <a:p>
            <a:pPr eaLnBrk="0" hangingPunct="0">
              <a:defRPr/>
            </a:pPr>
            <a:endParaRPr lang="ru-RU" sz="1600" b="1" dirty="0">
              <a:solidFill>
                <a:schemeClr val="bg2"/>
              </a:solidFill>
              <a:latin typeface="Arial" pitchFamily="34" charset="0"/>
              <a:cs typeface="+mn-cs"/>
            </a:endParaRP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2498725" y="4759325"/>
            <a:ext cx="187325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400" b="1">
                <a:solidFill>
                  <a:schemeClr val="bg2"/>
                </a:solidFill>
              </a:rPr>
              <a:t>макет – рисунок,</a:t>
            </a:r>
          </a:p>
          <a:p>
            <a:pPr algn="ctr"/>
            <a:r>
              <a:rPr lang="ru-RU" sz="1400" b="1">
                <a:solidFill>
                  <a:schemeClr val="bg2"/>
                </a:solidFill>
              </a:rPr>
              <a:t>или из ЛЕГО,</a:t>
            </a:r>
          </a:p>
          <a:p>
            <a:pPr algn="ctr"/>
            <a:r>
              <a:rPr lang="ru-RU" sz="1400" b="1">
                <a:solidFill>
                  <a:schemeClr val="bg2"/>
                </a:solidFill>
              </a:rPr>
              <a:t>или из пластилина</a:t>
            </a:r>
          </a:p>
          <a:p>
            <a:pPr algn="ctr"/>
            <a:r>
              <a:rPr lang="ru-RU" sz="1400" b="1">
                <a:solidFill>
                  <a:schemeClr val="bg2"/>
                </a:solidFill>
              </a:rPr>
              <a:t>+ пояснения</a:t>
            </a:r>
            <a:endParaRPr lang="ru-RU" b="1">
              <a:solidFill>
                <a:schemeClr val="bg2"/>
              </a:solidFill>
            </a:endParaRP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4664075" y="4724400"/>
            <a:ext cx="210026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ru-RU" sz="1400" b="1">
              <a:solidFill>
                <a:schemeClr val="bg2"/>
              </a:solidFill>
            </a:endParaRPr>
          </a:p>
          <a:p>
            <a:pPr algn="ctr"/>
            <a:r>
              <a:rPr lang="ru-RU" sz="1400" b="1">
                <a:solidFill>
                  <a:schemeClr val="bg2"/>
                </a:solidFill>
              </a:rPr>
              <a:t>вопросы, опрос</a:t>
            </a:r>
          </a:p>
          <a:p>
            <a:pPr algn="ctr"/>
            <a:r>
              <a:rPr lang="ru-RU" sz="1400" b="1">
                <a:solidFill>
                  <a:schemeClr val="bg2"/>
                </a:solidFill>
              </a:rPr>
              <a:t>диаграмма</a:t>
            </a:r>
          </a:p>
          <a:p>
            <a:pPr algn="ctr"/>
            <a:r>
              <a:rPr lang="ru-RU" sz="1400" b="1">
                <a:solidFill>
                  <a:schemeClr val="bg2"/>
                </a:solidFill>
              </a:rPr>
              <a:t>текст-интерпретация </a:t>
            </a:r>
            <a:endParaRPr lang="ru-RU" b="1">
              <a:solidFill>
                <a:schemeClr val="bg2"/>
              </a:solidFill>
            </a:endParaRP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6842125" y="4727575"/>
            <a:ext cx="21939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400" b="1">
                <a:solidFill>
                  <a:schemeClr val="bg2"/>
                </a:solidFill>
              </a:rPr>
              <a:t>выделяют возможные</a:t>
            </a:r>
          </a:p>
          <a:p>
            <a:pPr algn="ctr"/>
            <a:r>
              <a:rPr lang="ru-RU" sz="1400" b="1">
                <a:solidFill>
                  <a:schemeClr val="bg2"/>
                </a:solidFill>
              </a:rPr>
              <a:t>проблемы</a:t>
            </a:r>
          </a:p>
          <a:p>
            <a:pPr algn="ctr"/>
            <a:r>
              <a:rPr lang="ru-RU" sz="1400" b="1">
                <a:solidFill>
                  <a:schemeClr val="bg2"/>
                </a:solidFill>
              </a:rPr>
              <a:t>первоклассников и</a:t>
            </a:r>
          </a:p>
          <a:p>
            <a:pPr algn="ctr"/>
            <a:r>
              <a:rPr lang="ru-RU" sz="1400" b="1">
                <a:solidFill>
                  <a:schemeClr val="bg2"/>
                </a:solidFill>
              </a:rPr>
              <a:t>составляют план</a:t>
            </a:r>
          </a:p>
          <a:p>
            <a:pPr algn="ctr"/>
            <a:r>
              <a:rPr lang="ru-RU" sz="1400" b="1">
                <a:solidFill>
                  <a:schemeClr val="bg2"/>
                </a:solidFill>
              </a:rPr>
              <a:t>помощи/опеки </a:t>
            </a:r>
          </a:p>
        </p:txBody>
      </p:sp>
      <p:sp>
        <p:nvSpPr>
          <p:cNvPr id="7" name="Блок-схема: несколько документов 6"/>
          <p:cNvSpPr>
            <a:spLocks noChangeArrowheads="1"/>
          </p:cNvSpPr>
          <p:nvPr/>
        </p:nvSpPr>
        <p:spPr bwMode="auto">
          <a:xfrm>
            <a:off x="171450" y="6003925"/>
            <a:ext cx="8053388" cy="854075"/>
          </a:xfrm>
          <a:prstGeom prst="flowChartMultidocumen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pPr eaLnBrk="0" hangingPunct="0"/>
            <a:r>
              <a:rPr lang="ru-RU" b="1" u="sng">
                <a:solidFill>
                  <a:schemeClr val="bg2"/>
                </a:solidFill>
              </a:rPr>
              <a:t>Наблюдаем</a:t>
            </a:r>
            <a:r>
              <a:rPr lang="ru-RU">
                <a:solidFill>
                  <a:schemeClr val="bg2"/>
                </a:solidFill>
              </a:rPr>
              <a:t>: планирование работы и ее исполнение, взаимодействие,</a:t>
            </a:r>
          </a:p>
          <a:p>
            <a:pPr eaLnBrk="0" hangingPunct="0"/>
            <a:r>
              <a:rPr lang="ru-RU">
                <a:solidFill>
                  <a:schemeClr val="bg2"/>
                </a:solidFill>
              </a:rPr>
              <a:t>конфликты, активность, инициативность  </a:t>
            </a:r>
          </a:p>
        </p:txBody>
      </p:sp>
    </p:spTree>
    <p:extLst>
      <p:ext uri="{BB962C8B-B14F-4D97-AF65-F5344CB8AC3E}">
        <p14:creationId xmlns:p14="http://schemas.microsoft.com/office/powerpoint/2010/main" xmlns="" val="279101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1" grpId="0" animBg="1"/>
      <p:bldP spid="44" grpId="0"/>
      <p:bldP spid="45" grpId="0" animBg="1"/>
      <p:bldP spid="46" grpId="0" animBg="1"/>
      <p:bldP spid="47" grpId="0" animBg="1"/>
      <p:bldP spid="48" grpId="0"/>
      <p:bldP spid="49" grpId="0"/>
      <p:bldP spid="50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A645E-1F25-46C5-BCD9-56EA8908D746}" type="slidenum">
              <a:rPr lang="ru-RU"/>
              <a:pPr>
                <a:defRPr/>
              </a:pPr>
              <a:t>6</a:t>
            </a:fld>
            <a:endParaRPr lang="ru-RU" dirty="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9813925" y="6518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 sz="2400" dirty="0">
              <a:latin typeface="Times New Roman" pitchFamily="18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0" y="152400"/>
            <a:ext cx="9000492" cy="1044352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Групповые проекты: инструментарий</a:t>
            </a:r>
            <a:endParaRPr lang="ru-RU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Материалы для учащихся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/>
          <a:srcRect l="3081" t="18051" r="34272" b="12118"/>
          <a:stretch/>
        </p:blipFill>
        <p:spPr bwMode="auto">
          <a:xfrm>
            <a:off x="395536" y="1345260"/>
            <a:ext cx="5292588" cy="35959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5631" y="5049180"/>
            <a:ext cx="5832648" cy="161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/>
              <a:t>Задание: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контекст: мотивация, проектная </a:t>
            </a:r>
            <a:r>
              <a:rPr lang="ru-RU" sz="2400" dirty="0" smtClean="0"/>
              <a:t>идея;</a:t>
            </a:r>
            <a:endParaRPr lang="ru-RU" sz="2400" dirty="0"/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400" dirty="0" smtClean="0"/>
              <a:t>требования к продукту;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400" dirty="0" smtClean="0"/>
              <a:t>советы </a:t>
            </a:r>
            <a:r>
              <a:rPr lang="ru-RU" sz="2400" dirty="0"/>
              <a:t>по организации работы,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примеры </a:t>
            </a:r>
            <a:r>
              <a:rPr lang="ru-RU" sz="2400" dirty="0" smtClean="0"/>
              <a:t>оформления</a:t>
            </a:r>
            <a:endParaRPr lang="ru-RU" sz="2400" dirty="0"/>
          </a:p>
        </p:txBody>
      </p:sp>
      <p:pic>
        <p:nvPicPr>
          <p:cNvPr id="16" name="Рисунок 15"/>
          <p:cNvPicPr/>
          <p:nvPr/>
        </p:nvPicPr>
        <p:blipFill rotWithShape="1">
          <a:blip r:embed="rId4" cstate="print"/>
          <a:srcRect l="29230" t="17435" r="12308" b="12621"/>
          <a:stretch/>
        </p:blipFill>
        <p:spPr bwMode="auto">
          <a:xfrm>
            <a:off x="5999753" y="3284984"/>
            <a:ext cx="3132348" cy="230732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208746" y="2706171"/>
            <a:ext cx="2304256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/>
              <a:t>Памятка</a:t>
            </a:r>
          </a:p>
        </p:txBody>
      </p:sp>
    </p:spTree>
    <p:extLst>
      <p:ext uri="{BB962C8B-B14F-4D97-AF65-F5344CB8AC3E}">
        <p14:creationId xmlns:p14="http://schemas.microsoft.com/office/powerpoint/2010/main" xmlns="" val="3510436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A645E-1F25-46C5-BCD9-56EA8908D746}" type="slidenum">
              <a:rPr lang="ru-RU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9813925" y="6518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 sz="2400" dirty="0">
              <a:latin typeface="Times New Roman" pitchFamily="18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0" y="152400"/>
            <a:ext cx="9000492" cy="1044352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Групповые проекты: инструментарий</a:t>
            </a:r>
            <a:endParaRPr lang="ru-RU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Материалы для учащихся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3205" t="17845" r="66282" b="12620"/>
          <a:stretch/>
        </p:blipFill>
        <p:spPr bwMode="auto">
          <a:xfrm>
            <a:off x="365076" y="2090382"/>
            <a:ext cx="3204000" cy="428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7645" y="1421384"/>
            <a:ext cx="329120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/>
              <a:t>Лист планирования</a:t>
            </a:r>
          </a:p>
          <a:p>
            <a:pPr algn="ctr">
              <a:lnSpc>
                <a:spcPct val="80000"/>
              </a:lnSpc>
            </a:pPr>
            <a:r>
              <a:rPr lang="ru-RU" sz="2400" b="1" dirty="0" smtClean="0"/>
              <a:t> и продвижения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3333" t="17845" r="66154" b="15082"/>
          <a:stretch/>
        </p:blipFill>
        <p:spPr bwMode="auto">
          <a:xfrm>
            <a:off x="5713979" y="2142170"/>
            <a:ext cx="3204000" cy="424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834741" y="1569117"/>
            <a:ext cx="2962476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/>
              <a:t>Лист самооценки</a:t>
            </a:r>
          </a:p>
        </p:txBody>
      </p:sp>
      <p:sp>
        <p:nvSpPr>
          <p:cNvPr id="6" name="Блок-схема: несколько документов 5"/>
          <p:cNvSpPr/>
          <p:nvPr/>
        </p:nvSpPr>
        <p:spPr bwMode="auto">
          <a:xfrm>
            <a:off x="3707904" y="3085430"/>
            <a:ext cx="1764196" cy="2611822"/>
          </a:xfrm>
          <a:prstGeom prst="flowChartMultidocumen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Ресурсы</a:t>
            </a:r>
          </a:p>
        </p:txBody>
      </p:sp>
    </p:spTree>
    <p:extLst>
      <p:ext uri="{BB962C8B-B14F-4D97-AF65-F5344CB8AC3E}">
        <p14:creationId xmlns:p14="http://schemas.microsoft.com/office/powerpoint/2010/main" xmlns="" val="40707400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A645E-1F25-46C5-BCD9-56EA8908D746}" type="slidenum">
              <a:rPr lang="ru-RU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9813925" y="6518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 sz="2400" dirty="0">
              <a:latin typeface="Times New Roman" pitchFamily="18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0" y="152400"/>
            <a:ext cx="9000492" cy="1044352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Групповые проекты: инструментарий</a:t>
            </a:r>
            <a:endParaRPr lang="ru-RU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Материалы для учителя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465400"/>
            <a:ext cx="8712968" cy="387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Инструменты для оценки результатов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67744" y="1890096"/>
            <a:ext cx="3888432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/>
              <a:t>Карта наблюдений</a:t>
            </a:r>
          </a:p>
        </p:txBody>
      </p:sp>
      <p:pic>
        <p:nvPicPr>
          <p:cNvPr id="16" name="Рисунок 15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2692" t="17326" r="65513" b="48010"/>
          <a:stretch/>
        </p:blipFill>
        <p:spPr bwMode="auto">
          <a:xfrm>
            <a:off x="247496" y="2429878"/>
            <a:ext cx="5800667" cy="42774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Рисунок 16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2692" t="17326" r="50257" b="48010"/>
          <a:stretch/>
        </p:blipFill>
        <p:spPr bwMode="auto">
          <a:xfrm>
            <a:off x="6203952" y="2429878"/>
            <a:ext cx="2796540" cy="1287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8" name="Рисунок 17"/>
          <p:cNvPicPr/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0384" t="17326" r="2052" b="48010"/>
          <a:stretch/>
        </p:blipFill>
        <p:spPr bwMode="auto">
          <a:xfrm>
            <a:off x="6208110" y="3854327"/>
            <a:ext cx="2827020" cy="12877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1443140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3A645E-1F25-46C5-BCD9-56EA8908D746}" type="slidenum">
              <a:rPr lang="ru-RU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9813925" y="6518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endParaRPr lang="ru-RU" sz="2400" dirty="0">
              <a:latin typeface="Times New Roman" pitchFamily="18" charset="0"/>
            </a:endParaRP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gray">
          <a:xfrm>
            <a:off x="0" y="152400"/>
            <a:ext cx="9000492" cy="1044352"/>
          </a:xfrm>
          <a:prstGeom prst="roundRect">
            <a:avLst>
              <a:gd name="adj" fmla="val 49106"/>
            </a:avLst>
          </a:prstGeom>
          <a:solidFill>
            <a:srgbClr val="99CCFF"/>
          </a:solidFill>
          <a:ln w="28575">
            <a:solidFill>
              <a:schemeClr val="bg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lnSpc>
                <a:spcPct val="80000"/>
              </a:lnSpc>
              <a:defRPr/>
            </a:pPr>
            <a:r>
              <a:rPr 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Групповые проекты: инструментарий</a:t>
            </a:r>
            <a:endParaRPr lang="ru-RU" sz="35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>
              <a:lnSpc>
                <a:spcPct val="80000"/>
              </a:lnSpc>
              <a:defRPr/>
            </a:pPr>
            <a:r>
              <a:rPr lang="ru-RU" sz="3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Материалы для учителя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428571"/>
            <a:ext cx="8712968" cy="3877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Инструменты для оценки результатов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39952" y="1914334"/>
            <a:ext cx="1800200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800" b="1" dirty="0" smtClean="0"/>
              <a:t>Карта</a:t>
            </a:r>
          </a:p>
          <a:p>
            <a:pPr algn="ctr">
              <a:lnSpc>
                <a:spcPct val="80000"/>
              </a:lnSpc>
            </a:pPr>
            <a:r>
              <a:rPr lang="ru-RU" sz="2800" b="1" dirty="0" smtClean="0"/>
              <a:t>эксперта</a:t>
            </a:r>
          </a:p>
        </p:txBody>
      </p:sp>
      <p:sp>
        <p:nvSpPr>
          <p:cNvPr id="6" name="Блок-схема: несколько документов 5"/>
          <p:cNvSpPr/>
          <p:nvPr/>
        </p:nvSpPr>
        <p:spPr bwMode="auto">
          <a:xfrm>
            <a:off x="5865508" y="3172138"/>
            <a:ext cx="3134782" cy="3525895"/>
          </a:xfrm>
          <a:prstGeom prst="flowChartMultidocument">
            <a:avLst/>
          </a:prstGeom>
          <a:gradFill rotWithShape="1">
            <a:gsLst>
              <a:gs pos="0">
                <a:srgbClr val="B2B2B2"/>
              </a:gs>
              <a:gs pos="50000">
                <a:srgbClr val="FFFFCC"/>
              </a:gs>
              <a:gs pos="100000">
                <a:srgbClr val="B2B2B2"/>
              </a:gs>
            </a:gsLst>
            <a:lin ang="5400000" scaled="1"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Рекомендации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и формы для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i="1" dirty="0" smtClean="0">
                <a:solidFill>
                  <a:schemeClr val="bg2"/>
                </a:solidFill>
                <a:latin typeface="Arial" charset="0"/>
              </a:rPr>
              <a:t>Фиксации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данных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 l="10641" t="16819" r="62564" b="23902"/>
          <a:stretch/>
        </p:blipFill>
        <p:spPr bwMode="auto">
          <a:xfrm>
            <a:off x="323528" y="1858823"/>
            <a:ext cx="3744416" cy="48779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860235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B2B2B2"/>
            </a:gs>
            <a:gs pos="50000">
              <a:srgbClr val="FFFFCC"/>
            </a:gs>
            <a:gs pos="100000">
              <a:srgbClr val="B2B2B2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rgbClr val="B2B2B2"/>
            </a:gs>
            <a:gs pos="50000">
              <a:srgbClr val="FFFFCC"/>
            </a:gs>
            <a:gs pos="100000">
              <a:srgbClr val="B2B2B2"/>
            </a:gs>
          </a:gsLst>
          <a:lin ang="540000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16517</TotalTime>
  <Words>941</Words>
  <Application>Microsoft Office PowerPoint</Application>
  <PresentationFormat>Экран (4:3)</PresentationFormat>
  <Paragraphs>334</Paragraphs>
  <Slides>25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Оформление по умолчанию</vt:lpstr>
      <vt:lpstr>Федеральный государственный образовательный стандарт: оценка качества начального образования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Мониторинг качества образования</dc:title>
  <dc:creator>SL</dc:creator>
  <cp:lastModifiedBy>Asus</cp:lastModifiedBy>
  <cp:revision>889</cp:revision>
  <cp:lastPrinted>2012-10-24T08:23:20Z</cp:lastPrinted>
  <dcterms:created xsi:type="dcterms:W3CDTF">2000-10-10T11:53:38Z</dcterms:created>
  <dcterms:modified xsi:type="dcterms:W3CDTF">2015-03-01T21:05:25Z</dcterms:modified>
</cp:coreProperties>
</file>