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91" r:id="rId2"/>
    <p:sldId id="314" r:id="rId3"/>
    <p:sldId id="370" r:id="rId4"/>
    <p:sldId id="371" r:id="rId5"/>
    <p:sldId id="372" r:id="rId6"/>
    <p:sldId id="373" r:id="rId7"/>
    <p:sldId id="374" r:id="rId8"/>
    <p:sldId id="375" r:id="rId9"/>
    <p:sldId id="311" r:id="rId10"/>
    <p:sldId id="369" r:id="rId11"/>
    <p:sldId id="368" r:id="rId12"/>
    <p:sldId id="316" r:id="rId13"/>
    <p:sldId id="340" r:id="rId14"/>
    <p:sldId id="355" r:id="rId15"/>
    <p:sldId id="345" r:id="rId16"/>
    <p:sldId id="377" r:id="rId17"/>
    <p:sldId id="378" r:id="rId18"/>
    <p:sldId id="379" r:id="rId19"/>
    <p:sldId id="348" r:id="rId20"/>
    <p:sldId id="351" r:id="rId21"/>
    <p:sldId id="352" r:id="rId22"/>
    <p:sldId id="353" r:id="rId23"/>
    <p:sldId id="343" r:id="rId24"/>
    <p:sldId id="346" r:id="rId25"/>
    <p:sldId id="349" r:id="rId26"/>
    <p:sldId id="322" r:id="rId27"/>
    <p:sldId id="376" r:id="rId28"/>
    <p:sldId id="335" r:id="rId2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E"/>
    <a:srgbClr val="FDF4D5"/>
    <a:srgbClr val="009900"/>
    <a:srgbClr val="006600"/>
    <a:srgbClr val="008000"/>
    <a:srgbClr val="5DFFA6"/>
    <a:srgbClr val="B2C7E0"/>
    <a:srgbClr val="DBE7C3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>
      <p:cViewPr varScale="1">
        <p:scale>
          <a:sx n="102" d="100"/>
          <a:sy n="102" d="100"/>
        </p:scale>
        <p:origin x="91" y="20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21B19-1B40-4953-85E7-8D9DD03162C0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5139-3444-47E5-A735-A250A264B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4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5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6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7B1-6445-4213-9600-44A6D43D5580}" type="datetime1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437624"/>
            <a:ext cx="8604448" cy="1200292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>
              <a:defRPr/>
            </a:pPr>
            <a:r>
              <a:rPr lang="ru-RU" sz="36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О подготовке и проведении ЕГЭ </a:t>
            </a:r>
          </a:p>
          <a:p>
            <a:pPr lvl="0" algn="ctr" defTabSz="685749">
              <a:defRPr/>
            </a:pPr>
            <a:r>
              <a:rPr lang="ru-RU" sz="3600" b="1" dirty="0" smtClean="0">
                <a:solidFill>
                  <a:srgbClr val="0033CC"/>
                </a:solidFill>
                <a:cs typeface="Arial" panose="020B0604020202020204" pitchFamily="34" charset="0"/>
              </a:rPr>
              <a:t>в 2018 - 2019 учебном году</a:t>
            </a:r>
            <a:endParaRPr lang="ru-RU" sz="3600" b="1" dirty="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003798"/>
            <a:ext cx="7416824" cy="1782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srgbClr val="0033CC"/>
                </a:solidFill>
              </a:rPr>
              <a:t>Алексеева Марина Владимировна, 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0033CC"/>
                </a:solidFill>
              </a:rPr>
              <a:t>ведущий советник отдела общего образования и итоговой аттестации обучающихся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0033CC"/>
                </a:solidFill>
              </a:rPr>
              <a:t>Министерства образования и науки</a:t>
            </a:r>
          </a:p>
          <a:p>
            <a:pPr lvl="0" algn="ctr">
              <a:defRPr/>
            </a:pPr>
            <a:r>
              <a:rPr lang="ru-RU" sz="2000" dirty="0">
                <a:solidFill>
                  <a:srgbClr val="0033CC"/>
                </a:solidFill>
              </a:rPr>
              <a:t>Республики Татарстан </a:t>
            </a:r>
          </a:p>
        </p:txBody>
      </p:sp>
    </p:spTree>
    <p:extLst>
      <p:ext uri="{BB962C8B-B14F-4D97-AF65-F5344CB8AC3E}">
        <p14:creationId xmlns:p14="http://schemas.microsoft.com/office/powerpoint/2010/main" val="22612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8" y="1097541"/>
            <a:ext cx="8280920" cy="27696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83457FB-1988-447D-9213-4B738DF6E8DB}"/>
              </a:ext>
            </a:extLst>
          </p:cNvPr>
          <p:cNvSpPr txBox="1">
            <a:spLocks/>
          </p:cNvSpPr>
          <p:nvPr/>
        </p:nvSpPr>
        <p:spPr>
          <a:xfrm>
            <a:off x="632460" y="1381689"/>
            <a:ext cx="6039804" cy="60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A20AC-C2CE-48B4-ABF2-07BCC0318B55}"/>
              </a:ext>
            </a:extLst>
          </p:cNvPr>
          <p:cNvSpPr txBox="1">
            <a:spLocks/>
          </p:cNvSpPr>
          <p:nvPr/>
        </p:nvSpPr>
        <p:spPr>
          <a:xfrm>
            <a:off x="737295" y="5452070"/>
            <a:ext cx="7992888" cy="3771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Char char="•"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 typeface="Arial" pitchFamily="34" charset="0"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542" y="843558"/>
            <a:ext cx="830716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  <a:p>
            <a:pPr marL="0" marR="0" lvl="0" indent="0" algn="just" defTabSz="7560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>
                <a:tab pos="180000" algn="l"/>
                <a:tab pos="720000" algn="l"/>
              </a:tabLst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460" y="23012"/>
            <a:ext cx="840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Итоговое сочинение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изложение)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20865"/>
              </p:ext>
            </p:extLst>
          </p:nvPr>
        </p:nvGraphicFramePr>
        <p:xfrm>
          <a:off x="668464" y="699542"/>
          <a:ext cx="8332028" cy="3291840"/>
        </p:xfrm>
        <a:graphic>
          <a:graphicData uri="http://schemas.openxmlformats.org/drawingml/2006/table">
            <a:tbl>
              <a:tblPr firstRow="1" bandRow="1"/>
              <a:tblGrid>
                <a:gridCol w="422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7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05.12.2018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Сочинение – </a:t>
                      </a:r>
                      <a:r>
                        <a:rPr lang="ru-RU" sz="14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16 014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участников </a:t>
                      </a: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endParaRPr lang="ru-RU" sz="1400" b="1" dirty="0" smtClean="0">
                        <a:solidFill>
                          <a:srgbClr val="A8246E"/>
                        </a:solidFill>
                        <a:latin typeface="+mn-lt"/>
                      </a:endParaRP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15 978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получили «зачет»</a:t>
                      </a:r>
                    </a:p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«незачет» - </a:t>
                      </a:r>
                      <a:r>
                        <a:rPr lang="ru-RU" sz="1400" b="1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35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человек (0,22%)</a:t>
                      </a:r>
                    </a:p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удален за использование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телефона - </a:t>
                      </a:r>
                      <a:r>
                        <a:rPr lang="ru-RU" sz="1400" b="1" i="1" baseline="0" dirty="0" smtClean="0">
                          <a:solidFill>
                            <a:srgbClr val="A8246E"/>
                          </a:solidFill>
                          <a:latin typeface="+mn-lt"/>
                        </a:rPr>
                        <a:t>1</a:t>
                      </a:r>
                      <a:endParaRPr lang="ru-RU" sz="1400" b="1" i="1" dirty="0" smtClean="0">
                        <a:solidFill>
                          <a:srgbClr val="A8246E"/>
                        </a:solidFill>
                        <a:latin typeface="+mn-lt"/>
                      </a:endParaRPr>
                    </a:p>
                    <a:p>
                      <a:pPr algn="just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Изложение – </a:t>
                      </a:r>
                      <a:r>
                        <a:rPr lang="ru-RU" sz="14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346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участников</a:t>
                      </a: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indent="0" algn="ctr">
                        <a:buClr>
                          <a:srgbClr val="0070C0"/>
                        </a:buClr>
                        <a:buFont typeface="Arial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342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получили «зачет»</a:t>
                      </a:r>
                    </a:p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«незачет» – </a:t>
                      </a:r>
                      <a:r>
                        <a:rPr lang="ru-RU" sz="1400" b="1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4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человека (1,15%)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1" i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06.02.2019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Сочинение – </a:t>
                      </a:r>
                      <a:r>
                        <a:rPr lang="ru-RU" sz="14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100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участников </a:t>
                      </a: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получили «зачет»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«незачет» </a:t>
                      </a: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–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человека (0,11%)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Изложение –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участников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получили «зачет»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«незачет» –  </a:t>
                      </a: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8246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867894"/>
            <a:ext cx="51321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A8246E"/>
                </a:solidFill>
              </a:rPr>
              <a:t>08.05.2019</a:t>
            </a:r>
            <a:endParaRPr lang="ru-RU" sz="1600" b="1" i="1" dirty="0">
              <a:solidFill>
                <a:srgbClr val="A8246E"/>
              </a:solidFill>
            </a:endParaRPr>
          </a:p>
          <a:p>
            <a:pPr lvl="0" algn="ctr"/>
            <a:endParaRPr lang="ru-RU" sz="1600" b="1" dirty="0">
              <a:solidFill>
                <a:prstClr val="black"/>
              </a:solidFill>
            </a:endParaRPr>
          </a:p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Сочинение </a:t>
            </a:r>
            <a:r>
              <a:rPr lang="ru-RU" sz="1600" b="1" dirty="0" smtClean="0">
                <a:solidFill>
                  <a:prstClr val="black"/>
                </a:solidFill>
              </a:rPr>
              <a:t>– </a:t>
            </a:r>
            <a:r>
              <a:rPr lang="ru-RU" sz="1600" b="1" dirty="0" smtClean="0">
                <a:solidFill>
                  <a:srgbClr val="A8246E"/>
                </a:solidFill>
              </a:rPr>
              <a:t>14 </a:t>
            </a:r>
            <a:r>
              <a:rPr lang="ru-RU" sz="1600" b="1" dirty="0" smtClean="0">
                <a:solidFill>
                  <a:prstClr val="black"/>
                </a:solidFill>
              </a:rPr>
              <a:t>участников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</a:rPr>
              <a:t>(1 – пересдача, 13 – сдают впервые)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7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8" y="1097541"/>
            <a:ext cx="8280920" cy="27696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83457FB-1988-447D-9213-4B738DF6E8DB}"/>
              </a:ext>
            </a:extLst>
          </p:cNvPr>
          <p:cNvSpPr txBox="1">
            <a:spLocks/>
          </p:cNvSpPr>
          <p:nvPr/>
        </p:nvSpPr>
        <p:spPr>
          <a:xfrm>
            <a:off x="632460" y="1381689"/>
            <a:ext cx="6039804" cy="60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A20AC-C2CE-48B4-ABF2-07BCC0318B55}"/>
              </a:ext>
            </a:extLst>
          </p:cNvPr>
          <p:cNvSpPr txBox="1">
            <a:spLocks/>
          </p:cNvSpPr>
          <p:nvPr/>
        </p:nvSpPr>
        <p:spPr>
          <a:xfrm>
            <a:off x="737295" y="5452070"/>
            <a:ext cx="7992888" cy="3771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542" y="843558"/>
            <a:ext cx="830716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372"/>
            <a:ext cx="840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ГИА-11 </a:t>
            </a:r>
          </a:p>
          <a:p>
            <a:pPr lvl="0" algn="ctr"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://monitor.rustest.ru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6940" y="1208016"/>
            <a:ext cx="821754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Участники ГИА категории выпускники текущего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16 417</a:t>
            </a:r>
            <a:r>
              <a:rPr lang="ru-RU" sz="1600" b="1" dirty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ГИА всех категорий с указанием перечня учебных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предметов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17 836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  <a:endParaRPr lang="ru-RU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участников на экзамены по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ППЭ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16 803</a:t>
            </a:r>
            <a:r>
              <a:rPr lang="ru-RU" sz="1600" b="1" dirty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Пункт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проведения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ЕГЭ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149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Аудитории ППЭ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1 511</a:t>
            </a:r>
            <a:r>
              <a:rPr lang="ru-RU" sz="1600" b="1" dirty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Заказ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экзаменационных материалов для проведения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ГИА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145 215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Работники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ППЭ (руководители, организаторы, технические специалисты, медицинские работники, ассистенты), </a:t>
            </a:r>
            <a:endParaRPr lang="ru-RU" sz="16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о членах ГЭК, сведения о членах предметных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комиссий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6 926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работников в ППЭ по </a:t>
            </a: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экзаменам </a:t>
            </a:r>
            <a:r>
              <a:rPr lang="ru-RU" sz="1600" b="1" dirty="0" smtClean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28 999</a:t>
            </a:r>
            <a:r>
              <a:rPr lang="ru-RU" sz="1600" b="1" dirty="0">
                <a:solidFill>
                  <a:srgbClr val="A8246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 </a:t>
            </a:r>
            <a:endParaRPr lang="ru-RU" sz="1600" b="1" dirty="0">
              <a:solidFill>
                <a:srgbClr val="A8246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2759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Сроки проведения ГИА 2019 года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818321"/>
              </p:ext>
            </p:extLst>
          </p:nvPr>
        </p:nvGraphicFramePr>
        <p:xfrm>
          <a:off x="1133364" y="818602"/>
          <a:ext cx="7416824" cy="147828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</a:tblPr>
              <a:tblGrid>
                <a:gridCol w="2574133">
                  <a:extLst>
                    <a:ext uri="{9D8B030D-6E8A-4147-A177-3AD203B41FA5}">
                      <a16:colId xmlns:a16="http://schemas.microsoft.com/office/drawing/2014/main" val="1039479355"/>
                    </a:ext>
                  </a:extLst>
                </a:gridCol>
                <a:gridCol w="2370416">
                  <a:extLst>
                    <a:ext uri="{9D8B030D-6E8A-4147-A177-3AD203B41FA5}">
                      <a16:colId xmlns:a16="http://schemas.microsoft.com/office/drawing/2014/main" val="223010579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1897178979"/>
                    </a:ext>
                  </a:extLst>
                </a:gridCol>
              </a:tblGrid>
              <a:tr h="3261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Период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ГИА-11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ГИА-9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0869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Досрочный</a:t>
                      </a:r>
                      <a:endParaRPr lang="ru-RU" sz="1800" b="1" dirty="0">
                        <a:solidFill>
                          <a:srgbClr val="A8246E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 20.03.2019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 22.04.2019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939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Основной</a:t>
                      </a:r>
                      <a:endParaRPr lang="ru-RU" sz="1800" b="1" dirty="0">
                        <a:solidFill>
                          <a:srgbClr val="A8246E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 27.05.2019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 25.05.2019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9301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rgbClr val="A8246E"/>
                          </a:solidFill>
                          <a:latin typeface="+mn-lt"/>
                        </a:rPr>
                        <a:t>Дополнительный</a:t>
                      </a:r>
                      <a:endParaRPr lang="ru-RU" sz="1800" b="1" dirty="0">
                        <a:solidFill>
                          <a:srgbClr val="A8246E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03.09.2019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 03.09.2019 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6816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9328" y="2482755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8246E"/>
                </a:solidFill>
              </a:rPr>
              <a:t>Технология проведения ЕГЭ </a:t>
            </a:r>
          </a:p>
          <a:p>
            <a:pPr algn="ctr"/>
            <a:r>
              <a:rPr lang="ru-RU" b="1" dirty="0" smtClean="0"/>
              <a:t>без изменений:</a:t>
            </a:r>
          </a:p>
          <a:p>
            <a:pPr algn="ctr"/>
            <a:endParaRPr lang="ru-RU" sz="800" b="1" dirty="0"/>
          </a:p>
          <a:p>
            <a:pPr algn="ctr"/>
            <a:r>
              <a:rPr lang="ru-RU" sz="1600" b="1" dirty="0" smtClean="0"/>
              <a:t>Печать полного комплекта контрольно-измерительных  материалов </a:t>
            </a:r>
            <a:endParaRPr lang="en-US" sz="1600" b="1" dirty="0" smtClean="0"/>
          </a:p>
          <a:p>
            <a:pPr algn="ctr"/>
            <a:r>
              <a:rPr lang="ru-RU" sz="1600" b="1" dirty="0" smtClean="0"/>
              <a:t>в аудитории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ru-RU" sz="1600" b="1" dirty="0" smtClean="0"/>
              <a:t>Сканирование в штабе ППЭ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b="1" dirty="0"/>
          </a:p>
          <a:p>
            <a:pPr algn="ctr"/>
            <a:r>
              <a:rPr lang="ru-RU" b="1" dirty="0" smtClean="0">
                <a:solidFill>
                  <a:srgbClr val="A8246E"/>
                </a:solidFill>
              </a:rPr>
              <a:t>Дистанционное </a:t>
            </a:r>
            <a:r>
              <a:rPr lang="ru-RU" b="1" dirty="0">
                <a:solidFill>
                  <a:srgbClr val="A8246E"/>
                </a:solidFill>
              </a:rPr>
              <a:t>обучение работников ППЭ</a:t>
            </a:r>
          </a:p>
          <a:p>
            <a:pPr algn="ctr"/>
            <a:r>
              <a:rPr lang="ru-RU" b="1" u="sng" dirty="0" smtClean="0"/>
              <a:t>на </a:t>
            </a:r>
            <a:r>
              <a:rPr lang="ru-RU" b="1" u="sng" dirty="0"/>
              <a:t>учебной платформе (http://edu.rustest.ru) с 1 </a:t>
            </a:r>
            <a:r>
              <a:rPr lang="ru-RU" b="1" u="sng" dirty="0" smtClean="0"/>
              <a:t>марта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56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51470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кадров на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30.04.2019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http://monitor.rustest.ru/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45532"/>
              </p:ext>
            </p:extLst>
          </p:nvPr>
        </p:nvGraphicFramePr>
        <p:xfrm>
          <a:off x="755576" y="1305318"/>
          <a:ext cx="8284738" cy="3443356"/>
        </p:xfrm>
        <a:graphic>
          <a:graphicData uri="http://schemas.openxmlformats.org/drawingml/2006/table">
            <a:tbl>
              <a:tblPr/>
              <a:tblGrid>
                <a:gridCol w="1183534">
                  <a:extLst>
                    <a:ext uri="{9D8B030D-6E8A-4147-A177-3AD203B41FA5}">
                      <a16:colId xmlns:a16="http://schemas.microsoft.com/office/drawing/2014/main" val="878952351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3875644997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3142894331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3568519396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3510844443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1763410897"/>
                    </a:ext>
                  </a:extLst>
                </a:gridCol>
                <a:gridCol w="1183534">
                  <a:extLst>
                    <a:ext uri="{9D8B030D-6E8A-4147-A177-3AD203B41FA5}">
                      <a16:colId xmlns:a16="http://schemas.microsoft.com/office/drawing/2014/main" val="1496426448"/>
                    </a:ext>
                  </a:extLst>
                </a:gridCol>
              </a:tblGrid>
              <a:tr h="7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Прошли обучение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прошли обучение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процессе обучения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входили в систему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заполнена электронная почта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06670"/>
                  </a:ext>
                </a:extLst>
              </a:tr>
              <a:tr h="414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Руководитель ППЭ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94676"/>
                  </a:ext>
                </a:extLst>
              </a:tr>
              <a:tr h="4808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Организатор в аудитории ППЭ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3853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3827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16245"/>
                  </a:ext>
                </a:extLst>
              </a:tr>
              <a:tr h="597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Организатор вне аудитории ППЭ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1596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1588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22738"/>
                  </a:ext>
                </a:extLst>
              </a:tr>
              <a:tr h="230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Член ГЭК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602688"/>
                  </a:ext>
                </a:extLst>
              </a:tr>
              <a:tr h="597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Технический специалист ППЭ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417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85441"/>
                  </a:ext>
                </a:extLst>
              </a:tr>
              <a:tr h="2303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Итого: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64BB55"/>
                          </a:solidFill>
                          <a:effectLst/>
                          <a:latin typeface="+mn-lt"/>
                        </a:rPr>
                        <a:t>6386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>
                        <a:solidFill>
                          <a:srgbClr val="ED1C24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1200" b="1" dirty="0">
                          <a:solidFill>
                            <a:srgbClr val="ED1C24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rgbClr val="ED1C24"/>
                        </a:solidFill>
                        <a:effectLst/>
                        <a:latin typeface="+mn-lt"/>
                      </a:endParaRPr>
                    </a:p>
                  </a:txBody>
                  <a:tcPr marL="46494" marR="46494" marT="23247" marB="2324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4D6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79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42759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Татарстане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64664"/>
              </p:ext>
            </p:extLst>
          </p:nvPr>
        </p:nvGraphicFramePr>
        <p:xfrm>
          <a:off x="971600" y="699542"/>
          <a:ext cx="7632847" cy="4227930"/>
        </p:xfrm>
        <a:graphic>
          <a:graphicData uri="http://schemas.openxmlformats.org/drawingml/2006/table">
            <a:tbl>
              <a:tblPr/>
              <a:tblGrid>
                <a:gridCol w="3218671">
                  <a:extLst>
                    <a:ext uri="{9D8B030D-6E8A-4147-A177-3AD203B41FA5}">
                      <a16:colId xmlns:a16="http://schemas.microsoft.com/office/drawing/2014/main" val="3256881622"/>
                    </a:ext>
                  </a:extLst>
                </a:gridCol>
                <a:gridCol w="1471392">
                  <a:extLst>
                    <a:ext uri="{9D8B030D-6E8A-4147-A177-3AD203B41FA5}">
                      <a16:colId xmlns:a16="http://schemas.microsoft.com/office/drawing/2014/main" val="4268421064"/>
                    </a:ext>
                  </a:extLst>
                </a:gridCol>
                <a:gridCol w="1471392">
                  <a:extLst>
                    <a:ext uri="{9D8B030D-6E8A-4147-A177-3AD203B41FA5}">
                      <a16:colId xmlns:a16="http://schemas.microsoft.com/office/drawing/2014/main" val="1524321711"/>
                    </a:ext>
                  </a:extLst>
                </a:gridCol>
                <a:gridCol w="1471392">
                  <a:extLst>
                    <a:ext uri="{9D8B030D-6E8A-4147-A177-3AD203B41FA5}">
                      <a16:colId xmlns:a16="http://schemas.microsoft.com/office/drawing/2014/main" val="2099809535"/>
                    </a:ext>
                  </a:extLst>
                </a:gridCol>
              </a:tblGrid>
              <a:tr h="1909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Количество участников ЕГЭ, чел.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98">
                <a:tc v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2017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2018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1500" b="1" i="0" u="none" strike="noStrike" dirty="0">
                        <a:solidFill>
                          <a:srgbClr val="A8246E"/>
                        </a:solidFill>
                        <a:effectLst/>
                        <a:latin typeface="+mn-lt"/>
                      </a:endParaRP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81636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Русский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14 838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15 930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16 054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12281"/>
                  </a:ext>
                </a:extLst>
              </a:tr>
              <a:tr h="502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Математика профильная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9 580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10 247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9 609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11652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Обществознание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6 211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6 766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6 481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129622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Математика базовая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10 647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11 661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6 414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653013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Физика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4 296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4 401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4 171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014824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Биология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2 771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3 228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3 067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994917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Химия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2 110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2 555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2 663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77092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Английский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1 541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1 687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1853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449166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Информатика и ИКТ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1 039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1 556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1785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000905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История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1 666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1 910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1 699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678346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Литература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757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895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864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833403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География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95880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Немецкий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125708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Француз</a:t>
                      </a:r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89549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Китайский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426296"/>
                  </a:ext>
                </a:extLst>
              </a:tr>
              <a:tr h="1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Испанский язык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A8246E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203030"/>
                  </a:ext>
                </a:extLst>
              </a:tr>
            </a:tbl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71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414" y="-20538"/>
            <a:ext cx="799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Зона особого внимания на ЕГЭ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987574"/>
            <a:ext cx="482453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Взаимодействие с подразделениями МВД по обеспечению безопасности и охране общественного порядка во время проведения ЕГЭ в ППЭ и на прилегающих территориях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Взаимодействие с органами здравоохранения  по направлению </a:t>
            </a:r>
            <a:r>
              <a:rPr lang="ru-RU" sz="1600" b="1" dirty="0" err="1" smtClean="0"/>
              <a:t>мед.работников</a:t>
            </a:r>
            <a:r>
              <a:rPr lang="ru-RU" sz="1600" b="1" dirty="0" smtClean="0"/>
              <a:t> в ППЭ</a:t>
            </a:r>
            <a:endParaRPr lang="en-US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Подготовка </a:t>
            </a:r>
            <a:r>
              <a:rPr lang="ru-RU" sz="1600" b="1" dirty="0" err="1" smtClean="0"/>
              <a:t>мед.кабинетов</a:t>
            </a:r>
            <a:endParaRPr lang="ru-RU" sz="1600" b="1" dirty="0"/>
          </a:p>
          <a:p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Подготовка </a:t>
            </a:r>
            <a:r>
              <a:rPr lang="ru-RU" sz="1600" b="1" dirty="0"/>
              <a:t>системы </a:t>
            </a:r>
            <a:r>
              <a:rPr lang="ru-RU" sz="1600" b="1" dirty="0" smtClean="0"/>
              <a:t>видеонаблюдения</a:t>
            </a:r>
            <a:endParaRPr lang="en-US" sz="16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Отработка </a:t>
            </a:r>
            <a:r>
              <a:rPr lang="ru-RU" sz="1600" b="1" dirty="0"/>
              <a:t>меток на </a:t>
            </a:r>
            <a:r>
              <a:rPr lang="ru-RU" sz="1600" b="1" dirty="0" smtClean="0"/>
              <a:t>smotriege.ru</a:t>
            </a:r>
            <a:endParaRPr lang="ru-RU" sz="1600" dirty="0" smtClean="0"/>
          </a:p>
          <a:p>
            <a:pPr algn="just"/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/>
          <a:stretch/>
        </p:blipFill>
        <p:spPr>
          <a:xfrm>
            <a:off x="827584" y="646698"/>
            <a:ext cx="3179400" cy="436030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267391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7832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Региональные документы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480" y="1214132"/>
            <a:ext cx="6719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Приказ МОиН РТ от 12.02.2019 № под-178/19 </a:t>
            </a:r>
          </a:p>
          <a:p>
            <a:pPr lvl="0" algn="ctr"/>
            <a:r>
              <a:rPr lang="ru-RU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«Об утверждении инструкций по подготовке и проведению единого государственного экзамена в пунктах проведения экзаменов Республики Татарстан в 2019 году»</a:t>
            </a:r>
          </a:p>
          <a:p>
            <a:pPr lvl="0" algn="ctr"/>
            <a:endParaRPr lang="ru-RU" b="1" dirty="0">
              <a:solidFill>
                <a:srgbClr val="A8246E"/>
              </a:solidFill>
              <a:latin typeface="Calibri"/>
              <a:ea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Calibri"/>
                <a:ea typeface="Times New Roman" panose="02020603050405020304" pitchFamily="18" charset="0"/>
              </a:rPr>
              <a:t>Порядок проведения экзаменов</a:t>
            </a:r>
          </a:p>
          <a:p>
            <a:pPr lvl="0" algn="ctr"/>
            <a:endParaRPr lang="ru-RU" b="1" dirty="0">
              <a:latin typeface="Calibri"/>
              <a:ea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Calibri"/>
                <a:ea typeface="Times New Roman" panose="02020603050405020304" pitchFamily="18" charset="0"/>
              </a:rPr>
              <a:t>Инструкции для всех работников ППЭ</a:t>
            </a:r>
          </a:p>
          <a:p>
            <a:pPr lvl="0" algn="ctr"/>
            <a:endParaRPr lang="ru-RU" b="1" dirty="0">
              <a:latin typeface="Calibri"/>
              <a:ea typeface="Times New Roman" panose="02020603050405020304" pitchFamily="18" charset="0"/>
            </a:endParaRPr>
          </a:p>
          <a:p>
            <a:pPr lvl="0" algn="ctr"/>
            <a:r>
              <a:rPr lang="ru-RU" b="1" dirty="0">
                <a:latin typeface="Calibri"/>
                <a:ea typeface="Times New Roman" panose="02020603050405020304" pitchFamily="18" charset="0"/>
              </a:rPr>
              <a:t>Памятка о правилах проведения ЕГЭ в 2019 году (для ознакомления участников экзамена/ родителей (законных представителей)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Calibri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24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7832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Региональные документы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98774"/>
            <a:ext cx="3168352" cy="421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815987"/>
            <a:ext cx="3572909" cy="2177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900159"/>
            <a:ext cx="2416901" cy="31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7832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Региональные документы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71550"/>
            <a:ext cx="3116378" cy="4253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418" y="714911"/>
            <a:ext cx="3257963" cy="43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6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-20538"/>
            <a:ext cx="8550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Организационно-технологическая готовность ППЭ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06290"/>
              </p:ext>
            </p:extLst>
          </p:nvPr>
        </p:nvGraphicFramePr>
        <p:xfrm>
          <a:off x="683568" y="1334998"/>
          <a:ext cx="8334861" cy="3108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880">
                  <a:extLst>
                    <a:ext uri="{9D8B030D-6E8A-4147-A177-3AD203B41FA5}">
                      <a16:colId xmlns:a16="http://schemas.microsoft.com/office/drawing/2014/main" val="1723793853"/>
                    </a:ext>
                  </a:extLst>
                </a:gridCol>
                <a:gridCol w="206206">
                  <a:extLst>
                    <a:ext uri="{9D8B030D-6E8A-4147-A177-3AD203B41FA5}">
                      <a16:colId xmlns:a16="http://schemas.microsoft.com/office/drawing/2014/main" val="323497764"/>
                    </a:ext>
                  </a:extLst>
                </a:gridCol>
                <a:gridCol w="5009777">
                  <a:extLst>
                    <a:ext uri="{9D8B030D-6E8A-4147-A177-3AD203B41FA5}">
                      <a16:colId xmlns:a16="http://schemas.microsoft.com/office/drawing/2014/main" val="1086569624"/>
                    </a:ext>
                  </a:extLst>
                </a:gridCol>
                <a:gridCol w="843036">
                  <a:extLst>
                    <a:ext uri="{9D8B030D-6E8A-4147-A177-3AD203B41FA5}">
                      <a16:colId xmlns:a16="http://schemas.microsoft.com/office/drawing/2014/main" val="3139522242"/>
                    </a:ext>
                  </a:extLst>
                </a:gridCol>
                <a:gridCol w="1131962">
                  <a:extLst>
                    <a:ext uri="{9D8B030D-6E8A-4147-A177-3AD203B41FA5}">
                      <a16:colId xmlns:a16="http://schemas.microsoft.com/office/drawing/2014/main" val="399340805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Содержание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</a:t>
                      </a:r>
                      <a:r>
                        <a:rPr lang="en-US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тели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Сроки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573339"/>
                  </a:ext>
                </a:extLst>
              </a:tr>
              <a:tr h="100799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 этап проверки готовности ППЭ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A2B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164423"/>
                  </a:ext>
                </a:extLst>
              </a:tr>
              <a:tr h="100799">
                <a:tc rowSpan="5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соответствия ППЭ требованиям, установленным Порядком, проверка оборудования ППЭ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Вход в ППЭ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: наличие металлоискателей (стационарных или переносных)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Член ГЭК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чем за 2 недели до начала периода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783034"/>
                  </a:ext>
                </a:extLst>
              </a:tr>
              <a:tr h="302398"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До входа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: места для хранения личных вещей участников экзаменов, работников ППЭ, помещение </a:t>
                      </a:r>
                      <a:b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для сопровождающих и для СМИ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46846"/>
                  </a:ext>
                </a:extLst>
              </a:tr>
              <a:tr h="201599"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В ППЭ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: помещения для медицинского работника, для общественных наблюдателей, изолированные от аудиторий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16678"/>
                  </a:ext>
                </a:extLst>
              </a:tr>
              <a:tr h="403197"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Помещение для руководителя (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Штаб ППЭ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): телефонная связь, станция авторизации, станция сканирования, места для хранения личных вещей отдельных категорий присутствующих </a:t>
                      </a:r>
                      <a:b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на экзаменах, сейф, видеонаблюдение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594940"/>
                  </a:ext>
                </a:extLst>
              </a:tr>
              <a:tr h="302398"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Аудитории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: не более 25 рабочих мест, соответствие </a:t>
                      </a:r>
                      <a:r>
                        <a:rPr lang="ru-RU" sz="1200" b="0" i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СанПиН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станция печати, станции записи устных ответов (экзамен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по иностранным языкам часть «говорение»)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видеонаблюдение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34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0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Нормативные правовые акты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096" y="1294765"/>
            <a:ext cx="8391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>
                <a:ea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</a:t>
            </a:r>
            <a:r>
              <a:rPr lang="ru-RU" sz="1600" b="1" dirty="0">
                <a:solidFill>
                  <a:srgbClr val="A8246E"/>
                </a:solidFill>
                <a:ea typeface="Times New Roman" panose="02020603050405020304" pitchFamily="18" charset="0"/>
              </a:rPr>
              <a:t>от 07.11.2018 № 190/1512 </a:t>
            </a:r>
          </a:p>
          <a:p>
            <a:pPr lvl="0" algn="just">
              <a:defRPr/>
            </a:pPr>
            <a:r>
              <a:rPr lang="ru-RU" sz="1600" dirty="0">
                <a:ea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</a:p>
          <a:p>
            <a:pPr lvl="0" algn="just">
              <a:defRPr/>
            </a:pPr>
            <a:r>
              <a:rPr lang="ru-RU" sz="1600" dirty="0">
                <a:ea typeface="Times New Roman" panose="02020603050405020304" pitchFamily="18" charset="0"/>
              </a:rPr>
              <a:t>(зарегистрирован Минюстом России 10 декабря 2018г., регистрационный №52952)</a:t>
            </a:r>
          </a:p>
          <a:p>
            <a:pPr lvl="0" algn="just">
              <a:defRPr/>
            </a:pPr>
            <a:endParaRPr lang="ru-RU" sz="16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sz="1600" dirty="0">
                <a:ea typeface="Times New Roman" panose="02020603050405020304" pitchFamily="18" charset="0"/>
              </a:rPr>
              <a:t>Приказ </a:t>
            </a:r>
            <a:r>
              <a:rPr lang="ru-RU" sz="1600" dirty="0" err="1"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ea typeface="Times New Roman" panose="02020603050405020304" pitchFamily="18" charset="0"/>
              </a:rPr>
              <a:t> России и </a:t>
            </a:r>
            <a:r>
              <a:rPr lang="ru-RU" sz="1600" dirty="0" err="1">
                <a:ea typeface="Times New Roman" panose="02020603050405020304" pitchFamily="18" charset="0"/>
              </a:rPr>
              <a:t>Рособрнадзора</a:t>
            </a:r>
            <a:r>
              <a:rPr lang="ru-RU" sz="1600" dirty="0"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A8246E"/>
                </a:solidFill>
                <a:ea typeface="Times New Roman" panose="02020603050405020304" pitchFamily="18" charset="0"/>
              </a:rPr>
              <a:t>от 10.01.2019 г. № 9/18 </a:t>
            </a:r>
            <a:r>
              <a:rPr lang="ru-RU" sz="1600" dirty="0">
                <a:ea typeface="Times New Roman" panose="02020603050405020304" pitchFamily="18" charset="0"/>
              </a:rPr>
              <a:t>«Об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2019 году»  (зарегистрирован  Минюстом России 13.03.2019, регистрационный № 54036)</a:t>
            </a:r>
          </a:p>
          <a:p>
            <a:pPr lvl="0" algn="just">
              <a:defRPr/>
            </a:pPr>
            <a:endParaRPr lang="ru-RU" sz="1600" dirty="0"/>
          </a:p>
          <a:p>
            <a:pPr lvl="0" algn="just">
              <a:defRPr/>
            </a:pPr>
            <a:r>
              <a:rPr lang="ru-RU" sz="1600" dirty="0" smtClean="0"/>
              <a:t>Методические рекомендации</a:t>
            </a:r>
            <a:endParaRPr lang="ru-RU" sz="1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62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78141"/>
              </p:ext>
            </p:extLst>
          </p:nvPr>
        </p:nvGraphicFramePr>
        <p:xfrm>
          <a:off x="683568" y="1059582"/>
          <a:ext cx="8334860" cy="38404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43879">
                  <a:extLst>
                    <a:ext uri="{9D8B030D-6E8A-4147-A177-3AD203B41FA5}">
                      <a16:colId xmlns:a16="http://schemas.microsoft.com/office/drawing/2014/main" val="4119894515"/>
                    </a:ext>
                  </a:extLst>
                </a:gridCol>
                <a:gridCol w="5215984">
                  <a:extLst>
                    <a:ext uri="{9D8B030D-6E8A-4147-A177-3AD203B41FA5}">
                      <a16:colId xmlns:a16="http://schemas.microsoft.com/office/drawing/2014/main" val="1214394904"/>
                    </a:ext>
                  </a:extLst>
                </a:gridCol>
                <a:gridCol w="843035">
                  <a:extLst>
                    <a:ext uri="{9D8B030D-6E8A-4147-A177-3AD203B41FA5}">
                      <a16:colId xmlns:a16="http://schemas.microsoft.com/office/drawing/2014/main" val="3101272913"/>
                    </a:ext>
                  </a:extLst>
                </a:gridCol>
                <a:gridCol w="1131962">
                  <a:extLst>
                    <a:ext uri="{9D8B030D-6E8A-4147-A177-3AD203B41FA5}">
                      <a16:colId xmlns:a16="http://schemas.microsoft.com/office/drawing/2014/main" val="2739978401"/>
                    </a:ext>
                  </a:extLst>
                </a:gridCol>
              </a:tblGrid>
              <a:tr h="17976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Технологическая подготовка ППЭ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A2B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825409"/>
                  </a:ext>
                </a:extLst>
              </a:tr>
              <a:tr h="100799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Организационно-технологические мероприятия по подготовке ППЭ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Получить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дистрибутивы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 на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FTP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Технический специалист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чем </a:t>
                      </a:r>
                      <a:b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 5 календарных дней до начала периода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448883"/>
                  </a:ext>
                </a:extLst>
              </a:tr>
              <a:tr h="201599">
                <a:tc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Проверить соответствие технических характеристик компьютеров, принтеров, сканеров (в том числе резервных)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рекомендуемым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62071"/>
                  </a:ext>
                </a:extLst>
              </a:tr>
              <a:tr h="201599">
                <a:tc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Присвоить всем компьютерам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(в том числе резервным)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уникальный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 рамках ППЭ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номер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компьютера на весь период проведения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экзаменов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254209"/>
                  </a:ext>
                </a:extLst>
              </a:tr>
              <a:tr h="201599">
                <a:tc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Установить полученное ПО и подключить необходимое периферийное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190081"/>
                  </a:ext>
                </a:extLst>
              </a:tr>
              <a:tr h="403197">
                <a:tc vMerge="1"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bg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Выполнить предварительную настройку компьютеров (внести код региона, код ППЭ,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уникальный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рамках ППЭ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номер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компьютера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код МСУ (только для станции печати ЭМ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228620"/>
                  </a:ext>
                </a:extLst>
              </a:tr>
              <a:tr h="10079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I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этап проверки готовности ППЭ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CA2B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0" i="0" dirty="0">
                        <a:latin typeface="Century Gothic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761059"/>
                  </a:ext>
                </a:extLst>
              </a:tr>
              <a:tr h="705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готовности ППЭ </a:t>
                      </a:r>
                      <a:b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 проведению конкретного экзамена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готовности ППЭ проводится в соответствии с формой ППЭ-01, при наличии информации 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 количестве задействованных аудиторий и их расположении, о сдаче экзаменов в ППЭ лицами </a:t>
                      </a:r>
                      <a:b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ОВЗ, детьми-инвалидами и инвалидами.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Также проверить, что неиспользуемые в ходе экзамена помещения опечатаны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ППЭ, руководитель ОО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позднее чем </a:t>
                      </a:r>
                      <a:b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 1 календарный день до начала экзамена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C80AE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8672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-20538"/>
            <a:ext cx="8550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Организационно-технологическая готовность ППЭ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7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42759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 готовность ППЭ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21825"/>
              </p:ext>
            </p:extLst>
          </p:nvPr>
        </p:nvGraphicFramePr>
        <p:xfrm>
          <a:off x="683568" y="948278"/>
          <a:ext cx="8352928" cy="37837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101538848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1953028466"/>
                    </a:ext>
                  </a:extLst>
                </a:gridCol>
                <a:gridCol w="1169432">
                  <a:extLst>
                    <a:ext uri="{9D8B030D-6E8A-4147-A177-3AD203B41FA5}">
                      <a16:colId xmlns:a16="http://schemas.microsoft.com/office/drawing/2014/main" val="3849526104"/>
                    </a:ext>
                  </a:extLst>
                </a:gridCol>
                <a:gridCol w="1134824">
                  <a:extLst>
                    <a:ext uri="{9D8B030D-6E8A-4147-A177-3AD203B41FA5}">
                      <a16:colId xmlns:a16="http://schemas.microsoft.com/office/drawing/2014/main" val="294689999"/>
                    </a:ext>
                  </a:extLst>
                </a:gridCol>
              </a:tblGrid>
              <a:tr h="263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Содержание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Сроки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6901"/>
                  </a:ext>
                </a:extLst>
              </a:tr>
              <a:tr h="135935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Техническая подготовка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2629"/>
                  </a:ext>
                </a:extLst>
              </a:tr>
              <a:tr h="543738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Комплекс мероприятий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по подготовке компьютерной техники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и программного обеспечения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 проведению экзамена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Станция печати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(в каждой аудитории и все резервные): проверить настройки экзамена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системное время, состояние картриджа, наличие бумаги. Выполнить тестовую печать границ и печать тестового комплекта ЭМ, убедиться в качестве печати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Технический специалист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ранее </a:t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календарных дней </a:t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не позднее </a:t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16:00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дня, предшествующего дню экзамена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250335"/>
                  </a:ext>
                </a:extLst>
              </a:tr>
              <a:tr h="679673">
                <a:tc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Станция сканирования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(основная и резервная): проверить настройки экзамена,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системное время. Выполнить тестовое сканирование всех тестовых комплектов бланков, напечатанных на станциях печати ЭМ, включая резервные, и тестовых ДБО №2, тестовой формы 13-02 МАШ, оценить качество сканирования. Сохранить тестовый пакет сканирования для передачи в РЦОИ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09294"/>
                  </a:ext>
                </a:extLst>
              </a:tr>
              <a:tr h="951542">
                <a:tc vMerge="1"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Станция авторизации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(основная и резервная): проверить настройки экзамена,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системное время, наличие соединения со специализированным федеральным порталом по основному и резервному каналу доступа в сеть «Интернет». Выполнить тестовую печать ДБО №2, убедиться в качестве печати.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Проверить наличие соединения с сервером РЦОИ по основному и резервному каналу доступа в сеть «Интернет»; получить настройки сервера РЦОИ; выполнить передачу в РЦОИ тестового пакета сканирования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783254"/>
                  </a:ext>
                </a:extLst>
              </a:tr>
              <a:tr h="271869">
                <a:tc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5122" marR="5122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Подготовить резервное оборудование: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CD-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приводы,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флеш-накопители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, USB-модем, картриджи, принтеры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8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27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0080" y="51470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Техническая готовность ППЭ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56431"/>
              </p:ext>
            </p:extLst>
          </p:nvPr>
        </p:nvGraphicFramePr>
        <p:xfrm>
          <a:off x="655896" y="915566"/>
          <a:ext cx="8352928" cy="37923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985507">
                  <a:extLst>
                    <a:ext uri="{9D8B030D-6E8A-4147-A177-3AD203B41FA5}">
                      <a16:colId xmlns:a16="http://schemas.microsoft.com/office/drawing/2014/main" val="2101538848"/>
                    </a:ext>
                  </a:extLst>
                </a:gridCol>
                <a:gridCol w="410317">
                  <a:extLst>
                    <a:ext uri="{9D8B030D-6E8A-4147-A177-3AD203B41FA5}">
                      <a16:colId xmlns:a16="http://schemas.microsoft.com/office/drawing/2014/main" val="830334552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96436682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1827707846"/>
                    </a:ext>
                  </a:extLst>
                </a:gridCol>
                <a:gridCol w="997744">
                  <a:extLst>
                    <a:ext uri="{9D8B030D-6E8A-4147-A177-3AD203B41FA5}">
                      <a16:colId xmlns:a16="http://schemas.microsoft.com/office/drawing/2014/main" val="2534717688"/>
                    </a:ext>
                  </a:extLst>
                </a:gridCol>
                <a:gridCol w="1134824">
                  <a:extLst>
                    <a:ext uri="{9D8B030D-6E8A-4147-A177-3AD203B41FA5}">
                      <a16:colId xmlns:a16="http://schemas.microsoft.com/office/drawing/2014/main" val="294689999"/>
                    </a:ext>
                  </a:extLst>
                </a:gridCol>
              </a:tblGrid>
              <a:tr h="271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Мероприятие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Содержание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Исполнители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Сроки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122" marR="5122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6901"/>
                  </a:ext>
                </a:extLst>
              </a:tr>
              <a:tr h="1359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Контроль технической готовности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62804"/>
                  </a:ext>
                </a:extLst>
              </a:tr>
              <a:tr h="679673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Комплекс мероприятий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по контролю готовности компьютерной техники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и программного обеспечения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к проведению экзамена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Станция </a:t>
                      </a:r>
                      <a:r>
                        <a:rPr lang="ru-RU" sz="1100" b="1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печати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(для каждой аудитории и резервных станций): выполнить тестовую печать границ,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проверить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работоспособность </a:t>
                      </a:r>
                      <a:r>
                        <a:rPr lang="en-US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CD-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привода,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средств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криптозащиты с использованием </a:t>
                      </a:r>
                      <a:r>
                        <a:rPr lang="ru-RU" sz="1100" b="0" i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токена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члена ГЭК, проверить наличие бумаги. Подписать протокол технической готовности аудитории (форма ППЭ-01-01)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сохранить на </a:t>
                      </a:r>
                      <a:r>
                        <a:rPr lang="ru-RU" sz="1100" b="0" i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флеш-накопитель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электронный акт технической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готовности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Технический специалист, член ГЭК, руководитель ППЭ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Не ранее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 календарных дней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 не позднее </a:t>
                      </a:r>
                      <a:b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16:00 дня, предшествующего дню экзамена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106930"/>
                  </a:ext>
                </a:extLst>
              </a:tr>
              <a:tr h="543738"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latin typeface="Century Gothic" pitchFamily="34" charset="0"/>
                        <a:ea typeface="Times New Roman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Станция сканирования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один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тестовых комплектов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отсканировать повторно; проконтролировать загрузку пакета сертификатов специалистов РЦОИ,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проверить работоспособность средств криптозащиты с использованием </a:t>
                      </a:r>
                      <a:r>
                        <a:rPr lang="ru-RU" sz="1100" b="0" i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токена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члена ГЭК, 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сохранить на </a:t>
                      </a:r>
                      <a:r>
                        <a:rPr lang="ru-RU" sz="1100" b="0" i="0" dirty="0" err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флеш-накопитель</a:t>
                      </a:r>
                      <a:r>
                        <a:rPr lang="ru-RU" sz="11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электронный акт технической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готовности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754771"/>
                  </a:ext>
                </a:extLst>
              </a:tr>
              <a:tr h="95154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Станция авторизации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проверить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наличие соединения со специализированным федеральным порталом, провести авторизацию каждого члена ГЭК, назначенного на экзамен, проверить наличие доступа к серверу РЦОИ, передать акты технической готовности станций печати,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станций сканирования и станции авторизации,</a:t>
                      </a: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подписать сформированный на станции сканирования (форма ППЭ-01-02) протокол технической готовности Штаба ППЭ для сканирования бланков в ППЭ. Напечатать ДБО №2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802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64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406" y="123478"/>
            <a:ext cx="799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готовности 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ППЭ 20.03.2019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http://ppe.rustest.ru/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0800" b="35301"/>
          <a:stretch/>
        </p:blipFill>
        <p:spPr>
          <a:xfrm>
            <a:off x="593768" y="1635646"/>
            <a:ext cx="8442728" cy="25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5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414" y="51470"/>
            <a:ext cx="799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Хронометраж действий при проведении экзамена в 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04970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A8246E"/>
                </a:solidFill>
              </a:rPr>
              <a:t>07.30</a:t>
            </a:r>
            <a:r>
              <a:rPr lang="ru-RU" sz="1400" dirty="0" smtClean="0"/>
              <a:t> - руководитель </a:t>
            </a:r>
            <a:r>
              <a:rPr lang="ru-RU" sz="1400" dirty="0"/>
              <a:t>ППЭ и руководитель образовательной организации, на базе которой организован ППЭ, т</a:t>
            </a:r>
            <a:r>
              <a:rPr lang="ru-RU" sz="1400" dirty="0" smtClean="0"/>
              <a:t>ехнический </a:t>
            </a:r>
            <a:r>
              <a:rPr lang="ru-RU" sz="1400" dirty="0"/>
              <a:t>специалист, ответственный за включение видеонаблюдения, </a:t>
            </a:r>
            <a:r>
              <a:rPr lang="ru-RU" sz="1400" dirty="0" smtClean="0"/>
              <a:t>получение материалов от члена ГЭК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A8246E"/>
                </a:solidFill>
              </a:rPr>
              <a:t>07.50</a:t>
            </a:r>
            <a:r>
              <a:rPr lang="ru-RU" sz="1400" dirty="0" smtClean="0"/>
              <a:t> - руководитель </a:t>
            </a:r>
            <a:r>
              <a:rPr lang="ru-RU" sz="1400" dirty="0"/>
              <a:t>ППЭ назначает ответственного за регистрацию лиц, привлекаемых к проведению ЕГЭ в </a:t>
            </a:r>
            <a:r>
              <a:rPr lang="ru-RU" sz="1400" dirty="0" smtClean="0"/>
              <a:t>ППЭ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A8246E"/>
                </a:solidFill>
              </a:rPr>
              <a:t>8.00 </a:t>
            </a:r>
            <a:r>
              <a:rPr lang="ru-RU" sz="1400" dirty="0" smtClean="0"/>
              <a:t>- вход </a:t>
            </a:r>
            <a:r>
              <a:rPr lang="ru-RU" sz="1400" dirty="0"/>
              <a:t>работников </a:t>
            </a:r>
            <a:r>
              <a:rPr lang="ru-RU" sz="1400" dirty="0" smtClean="0"/>
              <a:t>в ППЭ</a:t>
            </a:r>
            <a:endParaRPr lang="ru-RU" sz="1400" dirty="0"/>
          </a:p>
          <a:p>
            <a:endParaRPr lang="ru-RU" sz="1400" b="1" dirty="0" smtClean="0">
              <a:solidFill>
                <a:srgbClr val="A8246E"/>
              </a:solidFill>
            </a:endParaRPr>
          </a:p>
          <a:p>
            <a:r>
              <a:rPr lang="ru-RU" sz="1400" b="1" dirty="0" smtClean="0">
                <a:solidFill>
                  <a:srgbClr val="A8246E"/>
                </a:solidFill>
              </a:rPr>
              <a:t>8.15 </a:t>
            </a:r>
            <a:r>
              <a:rPr lang="ru-RU" sz="1400" b="1" dirty="0" smtClean="0"/>
              <a:t>-</a:t>
            </a:r>
            <a:r>
              <a:rPr lang="ru-RU" sz="1400" b="1" dirty="0" smtClean="0">
                <a:solidFill>
                  <a:srgbClr val="A8246E"/>
                </a:solidFill>
              </a:rPr>
              <a:t> </a:t>
            </a:r>
            <a:r>
              <a:rPr lang="ru-RU" sz="1400" dirty="0" smtClean="0"/>
              <a:t>инструктаж </a:t>
            </a:r>
            <a:r>
              <a:rPr lang="ru-RU" sz="1400" dirty="0"/>
              <a:t>по процедуре проведения экзамена для работников </a:t>
            </a:r>
            <a:r>
              <a:rPr lang="ru-RU" sz="1400" dirty="0" smtClean="0"/>
              <a:t>ППЭ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A8246E"/>
                </a:solidFill>
              </a:rPr>
              <a:t>9.00</a:t>
            </a:r>
            <a:r>
              <a:rPr lang="ru-RU" sz="1400" dirty="0" smtClean="0"/>
              <a:t> - организация входа участников экзаменов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rgbClr val="A8246E"/>
                </a:solidFill>
              </a:rPr>
              <a:t>09.30</a:t>
            </a:r>
            <a:r>
              <a:rPr lang="ru-RU" sz="1400" dirty="0" smtClean="0"/>
              <a:t> - получение ключа шифрования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A8246E"/>
                </a:solidFill>
              </a:rPr>
              <a:t>9.45 </a:t>
            </a:r>
            <a:r>
              <a:rPr lang="ru-RU" sz="1400" dirty="0" smtClean="0"/>
              <a:t>- выдача материалов ЕГЭ ответственным организаторам</a:t>
            </a:r>
          </a:p>
          <a:p>
            <a:endParaRPr lang="ru-RU" sz="1400" dirty="0">
              <a:solidFill>
                <a:srgbClr val="A8246E"/>
              </a:solidFill>
            </a:endParaRPr>
          </a:p>
          <a:p>
            <a:r>
              <a:rPr lang="ru-RU" sz="1400" b="1" dirty="0" smtClean="0">
                <a:solidFill>
                  <a:srgbClr val="A8246E"/>
                </a:solidFill>
              </a:rPr>
              <a:t>10.00</a:t>
            </a:r>
            <a:r>
              <a:rPr lang="ru-RU" sz="1400" dirty="0" smtClean="0">
                <a:solidFill>
                  <a:srgbClr val="A8246E"/>
                </a:solidFill>
              </a:rPr>
              <a:t> </a:t>
            </a:r>
            <a:r>
              <a:rPr lang="ru-RU" sz="1400" dirty="0" smtClean="0"/>
              <a:t>- вскрытие сейф-пакетов/начало печати ЭМ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218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28"/>
            <a:ext cx="85691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горячей линии в штабе ППЭ</a:t>
            </a:r>
            <a:endParaRPr lang="ru-RU" sz="3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257" t="12901" r="12594" b="9401"/>
          <a:stretch/>
        </p:blipFill>
        <p:spPr>
          <a:xfrm>
            <a:off x="1512634" y="702666"/>
            <a:ext cx="6587758" cy="43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-20538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17877"/>
              </p:ext>
            </p:extLst>
          </p:nvPr>
        </p:nvGraphicFramePr>
        <p:xfrm>
          <a:off x="1133685" y="699541"/>
          <a:ext cx="7398755" cy="4310012"/>
        </p:xfrm>
        <a:graphic>
          <a:graphicData uri="http://schemas.openxmlformats.org/drawingml/2006/table">
            <a:tbl>
              <a:tblPr firstRow="1" firstCol="1" bandRow="1"/>
              <a:tblGrid>
                <a:gridCol w="2412945">
                  <a:extLst>
                    <a:ext uri="{9D8B030D-6E8A-4147-A177-3AD203B41FA5}">
                      <a16:colId xmlns:a16="http://schemas.microsoft.com/office/drawing/2014/main" val="393256094"/>
                    </a:ext>
                  </a:extLst>
                </a:gridCol>
                <a:gridCol w="2483599">
                  <a:extLst>
                    <a:ext uri="{9D8B030D-6E8A-4147-A177-3AD203B41FA5}">
                      <a16:colId xmlns:a16="http://schemas.microsoft.com/office/drawing/2014/main" val="2961522879"/>
                    </a:ext>
                  </a:extLst>
                </a:gridCol>
                <a:gridCol w="2502211">
                  <a:extLst>
                    <a:ext uri="{9D8B030D-6E8A-4147-A177-3AD203B41FA5}">
                      <a16:colId xmlns:a16="http://schemas.microsoft.com/office/drawing/2014/main" val="3867706295"/>
                    </a:ext>
                  </a:extLst>
                </a:gridCol>
              </a:tblGrid>
              <a:tr h="816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учебного предмета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выполнения экзаменационной работы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выполнения экзаменационной работы лицами с ОВЗ, детьми-инвалидами и инвалидами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76585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(раздел «Говорение»)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минут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175518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часа 30 минут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340455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(базовый уровень)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942118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749029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30 минут (210 минут)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часов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874922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974121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512661"/>
                  </a:ext>
                </a:extLst>
              </a:tr>
              <a:tr h="431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(профильный уровень)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часов 25 минут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49158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965321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 ИКТ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27809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212518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75655"/>
                  </a:ext>
                </a:extLst>
              </a:tr>
              <a:tr h="219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45" marR="30845" marT="65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0744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213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83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-20538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  <a:endParaRPr lang="ru-RU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213" y="1200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91556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/>
            <a:r>
              <a:rPr lang="ru-RU" sz="1600" b="1" dirty="0">
                <a:latin typeface="Calibri"/>
                <a:ea typeface="Times New Roman" panose="02020603050405020304" pitchFamily="18" charset="0"/>
              </a:rPr>
              <a:t>Федеральный закон от 29 декабря 2012 года № 273-ФЗ </a:t>
            </a:r>
          </a:p>
          <a:p>
            <a:pPr lvl="0" indent="342900" algn="ctr"/>
            <a:r>
              <a:rPr lang="ru-RU" sz="1600" b="1" dirty="0">
                <a:latin typeface="Calibri"/>
                <a:ea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 lvl="0" indent="342900" algn="ctr"/>
            <a:endParaRPr lang="ru-RU" sz="1600" b="1" dirty="0">
              <a:latin typeface="Calibri"/>
              <a:ea typeface="Times New Roman" panose="02020603050405020304" pitchFamily="18" charset="0"/>
            </a:endParaRPr>
          </a:p>
          <a:p>
            <a:pPr lvl="0" indent="342900" algn="ctr"/>
            <a:r>
              <a:rPr lang="ru-RU" sz="1600" b="1" dirty="0">
                <a:latin typeface="Calibri"/>
                <a:ea typeface="Times New Roman" panose="02020603050405020304" pitchFamily="18" charset="0"/>
              </a:rPr>
              <a:t>Закон Республики Татарстан от 22 июля 2013 года № 68-ЗРТ </a:t>
            </a:r>
          </a:p>
          <a:p>
            <a:pPr lvl="0" indent="342900" algn="ctr"/>
            <a:r>
              <a:rPr lang="ru-RU" sz="1600" b="1" dirty="0">
                <a:latin typeface="Calibri"/>
                <a:ea typeface="Times New Roman" panose="02020603050405020304" pitchFamily="18" charset="0"/>
              </a:rPr>
              <a:t>«Об образовании» </a:t>
            </a:r>
          </a:p>
          <a:p>
            <a:pPr lvl="0" indent="342900" algn="ctr"/>
            <a:endParaRPr lang="ru-RU" sz="1600" b="1" dirty="0">
              <a:latin typeface="Calibri"/>
              <a:ea typeface="Times New Roman" panose="02020603050405020304" pitchFamily="18" charset="0"/>
            </a:endParaRPr>
          </a:p>
          <a:p>
            <a:pPr lvl="0" indent="342900" algn="ctr"/>
            <a:r>
              <a:rPr lang="ru-RU" sz="1600" b="1" dirty="0">
                <a:latin typeface="Calibri"/>
                <a:ea typeface="Times New Roman" panose="02020603050405020304" pitchFamily="18" charset="0"/>
              </a:rPr>
              <a:t>Постановление Кабинета Министров РТ от 10.10.2017 № 785 «О компенсации педагогическим работникам за работу по подготовке и проведению единого государственного экзамена»</a:t>
            </a:r>
          </a:p>
          <a:p>
            <a:pPr lvl="0" indent="342900" algn="ctr"/>
            <a:endParaRPr lang="ru-RU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 indent="342900" algn="just"/>
            <a:endParaRPr lang="ru-RU" sz="1600" b="1" dirty="0">
              <a:solidFill>
                <a:prstClr val="black"/>
              </a:solidFill>
              <a:latin typeface="Calibri"/>
              <a:ea typeface="Times New Roman" panose="02020603050405020304" pitchFamily="18" charset="0"/>
            </a:endParaRPr>
          </a:p>
          <a:p>
            <a:pPr lvl="0" indent="342900" algn="ctr"/>
            <a:r>
              <a:rPr lang="ru-RU" sz="1600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Компенсация всем педагогическим работникам, </a:t>
            </a:r>
          </a:p>
          <a:p>
            <a:pPr lvl="0" indent="342900" algn="ctr"/>
            <a:r>
              <a:rPr lang="ru-RU" sz="1600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привлеченным к проведению ГИА (ЕГЭ, ОГЭ, ГВЭ) </a:t>
            </a:r>
          </a:p>
          <a:p>
            <a:pPr lvl="0" indent="342900" algn="ctr"/>
            <a:r>
              <a:rPr lang="ru-RU" sz="1600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в 2019 году </a:t>
            </a:r>
          </a:p>
          <a:p>
            <a:pPr lvl="0" indent="342900" algn="ctr"/>
            <a:r>
              <a:rPr lang="ru-RU" sz="1600" b="1" dirty="0">
                <a:solidFill>
                  <a:srgbClr val="A8246E"/>
                </a:solidFill>
                <a:latin typeface="Calibri"/>
                <a:ea typeface="Times New Roman" panose="02020603050405020304" pitchFamily="18" charset="0"/>
              </a:rPr>
              <a:t>в досрочный, основной, дополнительный период</a:t>
            </a:r>
            <a:endParaRPr lang="ru-RU" sz="1600" dirty="0">
              <a:solidFill>
                <a:srgbClr val="A8246E"/>
              </a:solidFill>
              <a:latin typeface="Calibri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6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031690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8816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изменения в Порядке ГИА-9 и Порядке ГИА-11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35991" y="1251045"/>
            <a:ext cx="8262326" cy="514419"/>
            <a:chOff x="0" y="0"/>
            <a:chExt cx="8670845" cy="538981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8670845" cy="538981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26311" y="26311"/>
              <a:ext cx="8618223" cy="48635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Указание сроков участия в экзамене при подаче заявления.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35991" y="1950324"/>
            <a:ext cx="8262326" cy="494449"/>
            <a:chOff x="0" y="700233"/>
            <a:chExt cx="8670845" cy="518057"/>
          </a:xfrm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700233"/>
              <a:ext cx="8670845" cy="518057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8" name="Скругленный прямоугольник 6"/>
            <p:cNvSpPr txBox="1"/>
            <p:nvPr/>
          </p:nvSpPr>
          <p:spPr>
            <a:xfrm>
              <a:off x="25289" y="725522"/>
              <a:ext cx="8620267" cy="46747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Изменение формы и сроков участия через ГЭК.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5991" y="2605020"/>
            <a:ext cx="8262326" cy="696809"/>
            <a:chOff x="0" y="1345267"/>
            <a:chExt cx="8670845" cy="730080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1345267"/>
              <a:ext cx="8670845" cy="73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6" name="Скругленный прямоугольник 8"/>
            <p:cNvSpPr txBox="1"/>
            <p:nvPr/>
          </p:nvSpPr>
          <p:spPr>
            <a:xfrm>
              <a:off x="35640" y="1380907"/>
              <a:ext cx="8599565" cy="6588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Разделение сроков проведения ГИА - досрочный, основной и дополнительный (сентябрьский) периоды. Определение в каждом из периодов резервных сроков.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991" y="3461565"/>
            <a:ext cx="8262326" cy="431749"/>
            <a:chOff x="0" y="2214468"/>
            <a:chExt cx="8670845" cy="452364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214468"/>
              <a:ext cx="8670845" cy="452364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4" name="Скругленный прямоугольник 10"/>
            <p:cNvSpPr txBox="1"/>
            <p:nvPr/>
          </p:nvSpPr>
          <p:spPr>
            <a:xfrm>
              <a:off x="22083" y="2236551"/>
              <a:ext cx="8626679" cy="40819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Присутствие в ППЭ, РЦОИ, ПК, КК иных лиц, определенных РОН. 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5991" y="4035181"/>
            <a:ext cx="8262326" cy="696809"/>
            <a:chOff x="0" y="2775428"/>
            <a:chExt cx="8670845" cy="730080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775428"/>
              <a:ext cx="8670845" cy="73008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12" name="Скругленный прямоугольник 12"/>
            <p:cNvSpPr txBox="1"/>
            <p:nvPr/>
          </p:nvSpPr>
          <p:spPr>
            <a:xfrm>
              <a:off x="35640" y="2811068"/>
              <a:ext cx="8599565" cy="65880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Председатель ГЭК утверждает руководителей ППЭ по представлению ОИВ.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799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изменения </a:t>
            </a: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Порядке </a:t>
            </a:r>
            <a:r>
              <a:rPr lang="ru-RU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ГИА-11</a:t>
            </a:r>
            <a:endParaRPr lang="ru-RU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62430" y="1203598"/>
            <a:ext cx="8358371" cy="310116"/>
            <a:chOff x="0" y="51299"/>
            <a:chExt cx="8358371" cy="310116"/>
          </a:xfrm>
          <a:scene3d>
            <a:camera prst="orthographicFront"/>
            <a:lightRig rig="flat" dir="t"/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0" y="51299"/>
              <a:ext cx="8358371" cy="310116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44" name="Скругленный прямоугольник 4"/>
            <p:cNvSpPr txBox="1"/>
            <p:nvPr/>
          </p:nvSpPr>
          <p:spPr>
            <a:xfrm>
              <a:off x="15139" y="66438"/>
              <a:ext cx="8328093" cy="27983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Запрет на участие ВПЛ в ЕГЭ по математике базового уровня.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2430" y="1542514"/>
            <a:ext cx="8358371" cy="446062"/>
            <a:chOff x="0" y="390215"/>
            <a:chExt cx="8358371" cy="446062"/>
          </a:xfrm>
          <a:scene3d>
            <a:camera prst="orthographicFront"/>
            <a:lightRig rig="flat" dir="t"/>
          </a:scene3d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390215"/>
              <a:ext cx="8358371" cy="4460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42" name="Скругленный прямоугольник 6"/>
            <p:cNvSpPr txBox="1"/>
            <p:nvPr/>
          </p:nvSpPr>
          <p:spPr>
            <a:xfrm>
              <a:off x="21775" y="411990"/>
              <a:ext cx="8314821" cy="402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Участник ЕГЭ вправе выбрать только один уровень сдачи ЕГЭ по математике. </a:t>
              </a:r>
            </a:p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Пересдача возможна на любом уровне.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2430" y="2017376"/>
            <a:ext cx="8358371" cy="331643"/>
            <a:chOff x="0" y="865077"/>
            <a:chExt cx="8358371" cy="331643"/>
          </a:xfrm>
          <a:scene3d>
            <a:camera prst="orthographicFront"/>
            <a:lightRig rig="flat" dir="t"/>
          </a:scene3d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865077"/>
              <a:ext cx="8358371" cy="33164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40" name="Скругленный прямоугольник 8"/>
            <p:cNvSpPr txBox="1"/>
            <p:nvPr/>
          </p:nvSpPr>
          <p:spPr>
            <a:xfrm>
              <a:off x="16189" y="881266"/>
              <a:ext cx="8325993" cy="29926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Включение  китайского языка в перечень ЕГЭ по иностранным языкам.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62430" y="2377819"/>
            <a:ext cx="8358371" cy="340698"/>
            <a:chOff x="0" y="1225520"/>
            <a:chExt cx="8358371" cy="340698"/>
          </a:xfrm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1225520"/>
              <a:ext cx="8358371" cy="34069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8" name="Скругленный прямоугольник 10"/>
            <p:cNvSpPr txBox="1"/>
            <p:nvPr/>
          </p:nvSpPr>
          <p:spPr>
            <a:xfrm>
              <a:off x="16632" y="1242152"/>
              <a:ext cx="8325107" cy="3074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Удаление участников итогового сочинения (изложения) за нарушения во время его проведения.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2430" y="2747317"/>
            <a:ext cx="8358371" cy="446062"/>
            <a:chOff x="0" y="1595018"/>
            <a:chExt cx="8358371" cy="446062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0" y="1595018"/>
              <a:ext cx="8358371" cy="4460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6" name="Скругленный прямоугольник 12"/>
            <p:cNvSpPr txBox="1"/>
            <p:nvPr/>
          </p:nvSpPr>
          <p:spPr>
            <a:xfrm>
              <a:off x="21775" y="1616793"/>
              <a:ext cx="8314821" cy="402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Установление сроков проверки итогового сочинения (изложения) - 7 календарных дней с даты его проведения; сроков обработки - 5 календарных дней после его проверки.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62430" y="3222180"/>
            <a:ext cx="8358371" cy="446062"/>
            <a:chOff x="0" y="2069881"/>
            <a:chExt cx="8358371" cy="446062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2069881"/>
              <a:ext cx="8358371" cy="4460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4" name="Скругленный прямоугольник 14"/>
            <p:cNvSpPr txBox="1"/>
            <p:nvPr/>
          </p:nvSpPr>
          <p:spPr>
            <a:xfrm>
              <a:off x="21775" y="2091656"/>
              <a:ext cx="8314821" cy="402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Обязательное онлайн-видеонаблюдение в аудиториях и штабе ППЭ.                                                                  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62430" y="3697042"/>
            <a:ext cx="8358371" cy="446062"/>
            <a:chOff x="0" y="2544743"/>
            <a:chExt cx="8358371" cy="446062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2544743"/>
              <a:ext cx="8358371" cy="4460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2" name="Скругленный прямоугольник 16"/>
            <p:cNvSpPr txBox="1"/>
            <p:nvPr/>
          </p:nvSpPr>
          <p:spPr>
            <a:xfrm>
              <a:off x="21775" y="2566518"/>
              <a:ext cx="8314821" cy="402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Аудитории и помещение для руководителя ППЭ оборудуются средствами видеонаблюдения без трансляции проведения экзаменов в сети "Интернет" по согласованию с Рособрнадзором.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62430" y="4171905"/>
            <a:ext cx="8358371" cy="446062"/>
            <a:chOff x="0" y="3019606"/>
            <a:chExt cx="8358371" cy="446062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0" y="3019606"/>
              <a:ext cx="8358371" cy="446062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4F81B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</p:sp>
        <p:sp>
          <p:nvSpPr>
            <p:cNvPr id="30" name="Скругленный прямоугольник 18"/>
            <p:cNvSpPr txBox="1"/>
            <p:nvPr/>
          </p:nvSpPr>
          <p:spPr>
            <a:xfrm>
              <a:off x="21775" y="3041381"/>
              <a:ext cx="8314821" cy="402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marR="0" lvl="0" indent="0" algn="ctr" defTabSz="4445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Иные помещения ППЭ оборудуются средствами видеонаблюдения по решению </a:t>
              </a:r>
              <a:r>
                <a:rPr kumimoji="0" lang="ru-RU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ОИВ.</a:t>
              </a:r>
              <a:endPara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32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Изменения </a:t>
            </a: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Порядке 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ГИА-11</a:t>
            </a:r>
            <a:endParaRPr 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95606"/>
              </p:ext>
            </p:extLst>
          </p:nvPr>
        </p:nvGraphicFramePr>
        <p:xfrm>
          <a:off x="899592" y="1275606"/>
          <a:ext cx="7884368" cy="32195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6571">
                  <a:extLst>
                    <a:ext uri="{9D8B030D-6E8A-4147-A177-3AD203B41FA5}">
                      <a16:colId xmlns:a16="http://schemas.microsoft.com/office/drawing/2014/main" val="1312322521"/>
                    </a:ext>
                  </a:extLst>
                </a:gridCol>
                <a:gridCol w="5307797">
                  <a:extLst>
                    <a:ext uri="{9D8B030D-6E8A-4147-A177-3AD203B41FA5}">
                      <a16:colId xmlns:a16="http://schemas.microsoft.com/office/drawing/2014/main" val="645791952"/>
                    </a:ext>
                  </a:extLst>
                </a:gridCol>
              </a:tblGrid>
              <a:tr h="8943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Приказ </a:t>
                      </a:r>
                      <a:r>
                        <a:rPr lang="ru-RU" sz="1600" dirty="0" err="1" smtClean="0"/>
                        <a:t>Минобрнауки</a:t>
                      </a:r>
                      <a:r>
                        <a:rPr lang="ru-RU" sz="1600" dirty="0" smtClean="0"/>
                        <a:t> России от 26.12.2013г №1400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Приказ </a:t>
                      </a:r>
                      <a:r>
                        <a:rPr lang="ru-RU" sz="1600" dirty="0" err="1" smtClean="0"/>
                        <a:t>Минпросвещения</a:t>
                      </a:r>
                      <a:r>
                        <a:rPr lang="ru-RU" sz="1600" dirty="0" smtClean="0"/>
                        <a:t> России и Рособрнадзора от 07.11.2018 № 190/1512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700788"/>
                  </a:ext>
                </a:extLst>
              </a:tr>
              <a:tr h="11626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Возможность сдавать ЕГЭ по математике базового </a:t>
                      </a:r>
                      <a:r>
                        <a:rPr lang="ru-RU" sz="1600" b="1" dirty="0" smtClean="0">
                          <a:solidFill>
                            <a:srgbClr val="A8246E"/>
                          </a:solidFill>
                        </a:rPr>
                        <a:t>и</a:t>
                      </a:r>
                      <a:r>
                        <a:rPr lang="ru-RU" sz="1600" dirty="0" smtClean="0"/>
                        <a:t> профильного уровня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Возможность сдавать ЕГЭ по математике базового </a:t>
                      </a:r>
                      <a:r>
                        <a:rPr lang="ru-RU" sz="1600" b="1" dirty="0" smtClean="0">
                          <a:solidFill>
                            <a:srgbClr val="A8246E"/>
                          </a:solidFill>
                        </a:rPr>
                        <a:t>или</a:t>
                      </a:r>
                      <a:r>
                        <a:rPr lang="ru-RU" sz="1600" dirty="0" smtClean="0"/>
                        <a:t> профильного уровня, </a:t>
                      </a:r>
                    </a:p>
                    <a:p>
                      <a:r>
                        <a:rPr lang="ru-RU" sz="1600" dirty="0" smtClean="0"/>
                        <a:t>в заявлении на пересдачу можно указать </a:t>
                      </a:r>
                      <a:r>
                        <a:rPr lang="ru-RU" sz="1600" b="1" dirty="0" smtClean="0">
                          <a:solidFill>
                            <a:srgbClr val="A8246E"/>
                          </a:solidFill>
                        </a:rPr>
                        <a:t>другой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90553"/>
                  </a:ext>
                </a:extLst>
              </a:tr>
              <a:tr h="11626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Повторный допуск – </a:t>
                      </a:r>
                    </a:p>
                    <a:p>
                      <a:r>
                        <a:rPr lang="ru-RU" sz="1600" dirty="0" smtClean="0"/>
                        <a:t>только математика базового уровня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Выпускники прошлых лет, обучающиеся СПО, обучающиеся, получающие среднее общее образование в иностранных ОО, </a:t>
                      </a:r>
                      <a:r>
                        <a:rPr lang="ru-RU" sz="1600" b="1" dirty="0" smtClean="0">
                          <a:solidFill>
                            <a:srgbClr val="A8246E"/>
                          </a:solidFill>
                        </a:rPr>
                        <a:t>не сдают ЕГЭ по математике базового уровня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201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4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Изменения </a:t>
            </a: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Порядке 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ГИА-11</a:t>
            </a:r>
            <a:endParaRPr 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43558"/>
            <a:ext cx="802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A8246E"/>
                </a:solidFill>
                <a:latin typeface="Calibri"/>
              </a:rPr>
              <a:t>Обязательные учебные предметы: русский язык и математика</a:t>
            </a:r>
          </a:p>
          <a:p>
            <a:pPr lvl="0"/>
            <a:r>
              <a:rPr lang="ru-RU" sz="1400" b="1" dirty="0">
                <a:solidFill>
                  <a:srgbClr val="A8246E"/>
                </a:solidFill>
                <a:latin typeface="Calibri"/>
              </a:rPr>
              <a:t> </a:t>
            </a:r>
          </a:p>
          <a:p>
            <a:pPr lvl="0" algn="just"/>
            <a:r>
              <a:rPr lang="ru-RU" sz="1400" b="1" dirty="0">
                <a:solidFill>
                  <a:srgbClr val="A8246E"/>
                </a:solidFill>
                <a:latin typeface="Calibri"/>
              </a:rPr>
              <a:t>Учебные предметы по выбору: </a:t>
            </a:r>
            <a:r>
              <a:rPr lang="ru-RU" sz="1400" dirty="0">
                <a:latin typeface="Calibri"/>
              </a:rPr>
              <a:t>литература, физика, химия, биология, география, история, обществознание, иностранные языки (английский, немецкий, французский, испанский и китайский), информатика и ИКТ, родной язык и (или) родная литература</a:t>
            </a:r>
          </a:p>
          <a:p>
            <a:pPr lvl="0" algn="just"/>
            <a:r>
              <a:rPr lang="ru-RU" sz="1400" i="1" dirty="0">
                <a:latin typeface="Calibri"/>
              </a:rPr>
              <a:t>обучающиеся, экстерны сдают на добровольной основе по своему выбору для предоставления результатов ЕГЭ при приеме на обучение по программам </a:t>
            </a:r>
            <a:r>
              <a:rPr lang="ru-RU" sz="1400" i="1" dirty="0" err="1">
                <a:latin typeface="Calibri"/>
              </a:rPr>
              <a:t>бакалавриата</a:t>
            </a:r>
            <a:r>
              <a:rPr lang="ru-RU" sz="1400" i="1" dirty="0">
                <a:latin typeface="Calibri"/>
              </a:rPr>
              <a:t> и программам </a:t>
            </a:r>
            <a:r>
              <a:rPr lang="ru-RU" sz="1400" i="1" dirty="0" err="1">
                <a:latin typeface="Calibri"/>
              </a:rPr>
              <a:t>специалитета</a:t>
            </a:r>
            <a:r>
              <a:rPr lang="ru-RU" sz="1400" i="1" dirty="0">
                <a:latin typeface="Calibri"/>
              </a:rPr>
              <a:t> </a:t>
            </a:r>
            <a:endParaRPr lang="ru-RU" sz="1400" i="1" dirty="0"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696" y="2859782"/>
            <a:ext cx="809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A8246E"/>
                </a:solidFill>
                <a:latin typeface="Calibri"/>
              </a:rPr>
              <a:t>ЕГЭ по математике проводится по двум уровням: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базового уровня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- результаты признаются в качестве результатов ГИА общеобразовательными организациями и СПО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профильного уровня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результаты признаются в качестве результатов ГИА общеобразовательными организациями и СПО, а также в качестве результатов вступительных испытаний по математике при приеме на обучение по образовательным программам высшего образования -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бакалавриата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и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специалитета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в образовательные организации высшего образования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5096" y="127603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Изменения </a:t>
            </a: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Порядке 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ГИА-11</a:t>
            </a:r>
            <a:endParaRPr lang="ru-RU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43558"/>
            <a:ext cx="802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A8246E"/>
                </a:solidFill>
                <a:latin typeface="Calibri"/>
              </a:rPr>
              <a:t>Обязательные учебные предметы: русский язык и математика</a:t>
            </a:r>
          </a:p>
          <a:p>
            <a:pPr lvl="0"/>
            <a:r>
              <a:rPr lang="ru-RU" sz="1400" b="1" dirty="0">
                <a:solidFill>
                  <a:srgbClr val="A8246E"/>
                </a:solidFill>
                <a:latin typeface="Calibri"/>
              </a:rPr>
              <a:t> </a:t>
            </a:r>
          </a:p>
          <a:p>
            <a:pPr lvl="0" algn="just"/>
            <a:r>
              <a:rPr lang="ru-RU" sz="1400" b="1" dirty="0">
                <a:solidFill>
                  <a:srgbClr val="A8246E"/>
                </a:solidFill>
                <a:latin typeface="Calibri"/>
              </a:rPr>
              <a:t>Учебные предметы по выбору: </a:t>
            </a:r>
            <a:r>
              <a:rPr lang="ru-RU" sz="1400" dirty="0">
                <a:latin typeface="Calibri"/>
              </a:rPr>
              <a:t>литература, физика, химия, биология, география, история, обществознание, иностранные языки (английский, немецкий, французский, испанский и китайский), информатика и ИКТ, родной язык и (или) родная литература</a:t>
            </a:r>
          </a:p>
          <a:p>
            <a:pPr lvl="0" algn="just"/>
            <a:r>
              <a:rPr lang="ru-RU" sz="1400" i="1" dirty="0">
                <a:latin typeface="Calibri"/>
              </a:rPr>
              <a:t>обучающиеся, экстерны сдают на добровольной основе по своему выбору для предоставления результатов ЕГЭ при приеме на обучение по программам </a:t>
            </a:r>
            <a:r>
              <a:rPr lang="ru-RU" sz="1400" i="1" dirty="0" err="1">
                <a:latin typeface="Calibri"/>
              </a:rPr>
              <a:t>бакалавриата</a:t>
            </a:r>
            <a:r>
              <a:rPr lang="ru-RU" sz="1400" i="1" dirty="0">
                <a:latin typeface="Calibri"/>
              </a:rPr>
              <a:t> и программам </a:t>
            </a:r>
            <a:r>
              <a:rPr lang="ru-RU" sz="1400" i="1" dirty="0" err="1">
                <a:latin typeface="Calibri"/>
              </a:rPr>
              <a:t>специалитета</a:t>
            </a:r>
            <a:r>
              <a:rPr lang="ru-RU" sz="1400" i="1" dirty="0">
                <a:latin typeface="Calibri"/>
              </a:rPr>
              <a:t> </a:t>
            </a:r>
            <a:endParaRPr lang="ru-RU" sz="1400" i="1" dirty="0"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696" y="2859782"/>
            <a:ext cx="809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A8246E"/>
                </a:solidFill>
                <a:latin typeface="Calibri"/>
              </a:rPr>
              <a:t>ЕГЭ по математике проводится по двум уровням: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базового уровня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- результаты признаются в качестве результатов ГИА общеобразовательными организациями и СПО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профильного уровня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результаты признаются в качестве результатов ГИА общеобразовательными организациями и СПО, а также в качестве результатов вступительных испытаний по математике при приеме на обучение по образовательным программам высшего образования -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бакалавриата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и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специалитета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в образовательные организации высшего образования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6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7832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Изменения </a:t>
            </a:r>
            <a:r>
              <a:rPr lang="ru-RU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Порядке </a:t>
            </a:r>
            <a:r>
              <a:rPr lang="ru-RU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ГИА-11</a:t>
            </a:r>
          </a:p>
          <a:p>
            <a:pPr lvl="0" algn="ctr">
              <a:defRPr/>
            </a:pPr>
            <a:r>
              <a:rPr lang="ru-RU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Понятие Экстерн </a:t>
            </a:r>
            <a:endParaRPr lang="ru-RU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4048" y="3147814"/>
            <a:ext cx="8098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A8246E"/>
                </a:solidFill>
                <a:latin typeface="Calibri"/>
              </a:rPr>
              <a:t>ЕГЭ по математике проводится по двум уровням: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базового уровня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- результаты признаются в качестве результатов ГИА общеобразовательными организациями и СПО</a:t>
            </a:r>
          </a:p>
          <a:p>
            <a:pPr lvl="0" algn="just"/>
            <a:r>
              <a:rPr lang="ru-RU" sz="1400" u="sng" dirty="0">
                <a:solidFill>
                  <a:prstClr val="black"/>
                </a:solidFill>
                <a:latin typeface="Calibri"/>
              </a:rPr>
              <a:t>ЕГЭ по математике профильного уровня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результаты признаются в качестве результатов ГИА общеобразовательными организациями и СПО, а также в качестве результатов вступительных испытаний по математике при приеме на обучение по образовательным программам высшего образования -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бакалавриата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и программам </a:t>
            </a:r>
            <a:r>
              <a:rPr lang="ru-RU" sz="1400" dirty="0" err="1">
                <a:solidFill>
                  <a:prstClr val="black"/>
                </a:solidFill>
                <a:latin typeface="Calibri"/>
              </a:rPr>
              <a:t>специалитета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- в образовательные организации высшего образования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572" y="1189366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Calibri"/>
              </a:rPr>
              <a:t>Лица, осваивающие образовательные программы среднего общего образования в форме самообразования или семейного образования, либо лица, обучающиеся по не имеющим государственной аккредитации образовательным программам среднего общего образования, в том числе обучающиеся по образовательным программам среднего профессионального образования, получающие среднее общее образование по не имеющим государственную аккредитацию образовательным программам среднего общего образования, </a:t>
            </a:r>
            <a:r>
              <a:rPr lang="ru-RU" sz="1400" dirty="0">
                <a:solidFill>
                  <a:srgbClr val="A8246E"/>
                </a:solidFill>
                <a:latin typeface="Calibri"/>
              </a:rPr>
              <a:t>вправе пройти ГИА экстерном в организации, осуществляющей образовательную деятельность по имеющим государственную аккредитацию образовательным программам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65869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968" y="1097541"/>
            <a:ext cx="8280920" cy="27696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49">
              <a:defRPr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83457FB-1988-447D-9213-4B738DF6E8DB}"/>
              </a:ext>
            </a:extLst>
          </p:cNvPr>
          <p:cNvSpPr txBox="1">
            <a:spLocks/>
          </p:cNvSpPr>
          <p:nvPr/>
        </p:nvSpPr>
        <p:spPr>
          <a:xfrm>
            <a:off x="632460" y="1381689"/>
            <a:ext cx="6039804" cy="6017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DF5A20AC-C2CE-48B4-ABF2-07BCC0318B55}"/>
              </a:ext>
            </a:extLst>
          </p:cNvPr>
          <p:cNvSpPr txBox="1">
            <a:spLocks/>
          </p:cNvSpPr>
          <p:nvPr/>
        </p:nvSpPr>
        <p:spPr>
          <a:xfrm>
            <a:off x="737295" y="5452070"/>
            <a:ext cx="7992888" cy="37714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marL="0" indent="0" algn="just" defTabSz="756000">
              <a:spcBef>
                <a:spcPts val="100"/>
              </a:spcBef>
              <a:spcAft>
                <a:spcPts val="100"/>
              </a:spcAft>
              <a:buFont typeface="Arial" pitchFamily="34" charset="0"/>
              <a:buNone/>
              <a:tabLst>
                <a:tab pos="180000" algn="l"/>
                <a:tab pos="720000" algn="l"/>
              </a:tabLst>
            </a:pPr>
            <a:endParaRPr lang="ru-RU" sz="1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2542" y="843558"/>
            <a:ext cx="830716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 smtClean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  <a:p>
            <a:pPr algn="just" defTabSz="756000">
              <a:spcBef>
                <a:spcPts val="100"/>
              </a:spcBef>
              <a:spcAft>
                <a:spcPts val="100"/>
              </a:spcAft>
              <a:tabLst>
                <a:tab pos="180000" algn="l"/>
                <a:tab pos="720000" algn="l"/>
              </a:tabLst>
            </a:pPr>
            <a:endParaRPr lang="ru-RU" sz="1200" b="1" dirty="0">
              <a:cs typeface="Times New Roman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372"/>
            <a:ext cx="840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(ГИА)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1071552"/>
            <a:ext cx="2428892" cy="936104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ЕДИНЫЙ ГОСУДАРСТВЕННЫЙ ЭКЗАМЕН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(ЕГЭ)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7" y="2427734"/>
            <a:ext cx="3426174" cy="594066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ДОПУСК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К ГИА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786" y="3345836"/>
            <a:ext cx="2736304" cy="81009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подача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заявления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участие в ГИА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4414" y="4497964"/>
            <a:ext cx="1884572" cy="378042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ДО 1 ФЕВРАЛЯ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87524" y="1071552"/>
            <a:ext cx="2428892" cy="936104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ГОСУДАРСТВЕННЫЙ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ВЫПУСКНОЙ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ЭКЗАМЕН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(ГВЭ)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064" y="2283718"/>
            <a:ext cx="381642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A8246F"/>
                </a:solidFill>
                <a:latin typeface="Calibri"/>
              </a:rPr>
              <a:t>отсутствие</a:t>
            </a:r>
            <a:r>
              <a:rPr lang="ru-RU" sz="17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700" b="1" dirty="0" smtClean="0">
                <a:solidFill>
                  <a:srgbClr val="A8246F"/>
                </a:solidFill>
                <a:latin typeface="Calibri"/>
              </a:rPr>
              <a:t>академической задолженности</a:t>
            </a:r>
            <a:r>
              <a:rPr lang="ru-RU" sz="1700" b="1" dirty="0" smtClean="0">
                <a:latin typeface="Calibri"/>
              </a:rPr>
              <a:t>,</a:t>
            </a:r>
            <a:r>
              <a:rPr lang="ru-RU" sz="17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ru-RU" sz="1700" b="1" dirty="0" smtClean="0">
                <a:latin typeface="Calibri"/>
              </a:rPr>
              <a:t>в том числе за итоговое сочинение (изложение)</a:t>
            </a:r>
          </a:p>
          <a:p>
            <a:endParaRPr lang="ru-RU" sz="1700" b="1" dirty="0" smtClean="0">
              <a:latin typeface="Calibri"/>
            </a:endParaRPr>
          </a:p>
          <a:p>
            <a:r>
              <a:rPr lang="ru-RU" sz="1700" b="1" dirty="0" smtClean="0">
                <a:latin typeface="Calibri"/>
              </a:rPr>
              <a:t>наличие </a:t>
            </a:r>
            <a:r>
              <a:rPr lang="ru-RU" sz="1700" b="1" dirty="0">
                <a:latin typeface="Calibri"/>
              </a:rPr>
              <a:t>годовых отметок по всем учебным предметам </a:t>
            </a:r>
            <a:r>
              <a:rPr lang="ru-RU" sz="1600" b="1" dirty="0"/>
              <a:t>учебного</a:t>
            </a:r>
            <a:r>
              <a:rPr lang="ru-RU" sz="1700" b="1" dirty="0">
                <a:latin typeface="Calibri"/>
              </a:rPr>
              <a:t> плана за каждый год обучения по образовательной программе СОО</a:t>
            </a:r>
            <a:endParaRPr lang="ru-RU" sz="1700" b="1" dirty="0">
              <a:solidFill>
                <a:srgbClr val="0070C0"/>
              </a:solidFill>
              <a:latin typeface="Calibri"/>
            </a:endParaRPr>
          </a:p>
          <a:p>
            <a:r>
              <a:rPr lang="ru-RU" sz="1700" b="1" dirty="0" smtClean="0">
                <a:solidFill>
                  <a:srgbClr val="A8246F"/>
                </a:solidFill>
                <a:latin typeface="Calibri"/>
              </a:rPr>
              <a:t>не ниже удовлетворительных </a:t>
            </a:r>
            <a:endParaRPr lang="ru-RU" sz="1700" b="1" dirty="0">
              <a:solidFill>
                <a:srgbClr val="A8246F"/>
              </a:solidFill>
              <a:latin typeface="Calibri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619571" y="2404340"/>
            <a:ext cx="270030" cy="642939"/>
          </a:xfrm>
          <a:prstGeom prst="downArrow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3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2183</Words>
  <Application>Microsoft Office PowerPoint</Application>
  <PresentationFormat>Экран (16:9)</PresentationFormat>
  <Paragraphs>446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Times New Roman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570</cp:revision>
  <cp:lastPrinted>2019-03-20T07:37:07Z</cp:lastPrinted>
  <dcterms:created xsi:type="dcterms:W3CDTF">2015-10-13T08:15:21Z</dcterms:created>
  <dcterms:modified xsi:type="dcterms:W3CDTF">2019-04-30T12:51:40Z</dcterms:modified>
</cp:coreProperties>
</file>