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1" r:id="rId2"/>
    <p:sldId id="270" r:id="rId3"/>
    <p:sldId id="264" r:id="rId4"/>
    <p:sldId id="266" r:id="rId5"/>
    <p:sldId id="268" r:id="rId6"/>
    <p:sldId id="297" r:id="rId7"/>
    <p:sldId id="366" r:id="rId8"/>
    <p:sldId id="367" r:id="rId9"/>
    <p:sldId id="280" r:id="rId10"/>
    <p:sldId id="299" r:id="rId11"/>
    <p:sldId id="348" r:id="rId12"/>
    <p:sldId id="352" r:id="rId13"/>
    <p:sldId id="355" r:id="rId14"/>
    <p:sldId id="274" r:id="rId15"/>
    <p:sldId id="357" r:id="rId16"/>
    <p:sldId id="278" r:id="rId17"/>
    <p:sldId id="358" r:id="rId18"/>
    <p:sldId id="359" r:id="rId19"/>
    <p:sldId id="306" r:id="rId20"/>
    <p:sldId id="307" r:id="rId21"/>
    <p:sldId id="308" r:id="rId22"/>
    <p:sldId id="313" r:id="rId23"/>
    <p:sldId id="360" r:id="rId24"/>
    <p:sldId id="319" r:id="rId25"/>
    <p:sldId id="327" r:id="rId26"/>
    <p:sldId id="330" r:id="rId27"/>
    <p:sldId id="347" r:id="rId28"/>
    <p:sldId id="349" r:id="rId29"/>
    <p:sldId id="353" r:id="rId30"/>
    <p:sldId id="333" r:id="rId31"/>
    <p:sldId id="365" r:id="rId32"/>
    <p:sldId id="340" r:id="rId33"/>
    <p:sldId id="354" r:id="rId34"/>
    <p:sldId id="335" r:id="rId35"/>
    <p:sldId id="364" r:id="rId36"/>
    <p:sldId id="35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vin" initials="G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832"/>
    <a:srgbClr val="1C2935"/>
    <a:srgbClr val="2E3B45"/>
    <a:srgbClr val="34424C"/>
    <a:srgbClr val="18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5T15:10:04.295" idx="29">
    <p:pos x="2174" y="5242"/>
    <p:text>Приказ МинобрнаукиРоссии от 9 января 2017 г. № 5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2017 году»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r>
            <a:rPr lang="en-US" sz="2100" dirty="0" smtClean="0"/>
            <a:t>I</a:t>
          </a:r>
          <a:r>
            <a:rPr lang="ru-RU" sz="2100" dirty="0" smtClean="0"/>
            <a:t>.Техническая подготовка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II. </a:t>
          </a:r>
          <a:r>
            <a:rPr lang="ru-RU" sz="2100" dirty="0" smtClean="0"/>
            <a:t>Контроль технической готовности</a:t>
          </a:r>
          <a:endParaRPr lang="ru-RU" sz="2100" dirty="0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72000" rIns="0"/>
        <a:lstStyle/>
        <a:p>
          <a:r>
            <a:rPr lang="en-US" sz="2100" dirty="0" smtClean="0"/>
            <a:t>III.</a:t>
          </a:r>
          <a:r>
            <a:rPr lang="ru-RU" sz="2100" dirty="0" smtClean="0"/>
            <a:t>Подготовка к печати</a:t>
          </a:r>
          <a:endParaRPr lang="ru-RU" sz="2100" dirty="0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231E0-7EE5-49FB-8413-D94730BAA256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9F1BAD26-69C3-4D2F-A368-5A50537A8289}" type="presOf" srcId="{DCFC4E16-D5A6-47B7-A638-9A5635A9916F}" destId="{DD49FCAE-BF41-49BC-AE66-BE6865274377}" srcOrd="0" destOrd="0" presId="urn:microsoft.com/office/officeart/2005/8/layout/chevron1"/>
    <dgm:cxn modelId="{8531CF57-F7C7-49FD-AF9E-39B12C09B6D7}" type="presOf" srcId="{0BCF2590-E737-45F5-8B17-1D7E57C10ACA}" destId="{6EA90A98-208F-4047-A4D2-2FF2D2D30D7A}" srcOrd="0" destOrd="0" presId="urn:microsoft.com/office/officeart/2005/8/layout/chevron1"/>
    <dgm:cxn modelId="{3138C372-7BDA-4513-A29E-3784821D5983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6D2D7DF1-1CF6-4043-B594-753A1EAC4063}" type="presParOf" srcId="{195DD8B8-3341-427B-96E7-098BBBFA0003}" destId="{DD49FCAE-BF41-49BC-AE66-BE6865274377}" srcOrd="0" destOrd="0" presId="urn:microsoft.com/office/officeart/2005/8/layout/chevron1"/>
    <dgm:cxn modelId="{F42B4A7E-6CB6-4716-B3A0-588960B178D3}" type="presParOf" srcId="{195DD8B8-3341-427B-96E7-098BBBFA0003}" destId="{FFCCB655-2033-4B4F-9A8D-F11EFCF14005}" srcOrd="1" destOrd="0" presId="urn:microsoft.com/office/officeart/2005/8/layout/chevron1"/>
    <dgm:cxn modelId="{AC3D9183-47AF-407A-95FF-84950BBB6CBB}" type="presParOf" srcId="{195DD8B8-3341-427B-96E7-098BBBFA0003}" destId="{6EA90A98-208F-4047-A4D2-2FF2D2D30D7A}" srcOrd="2" destOrd="0" presId="urn:microsoft.com/office/officeart/2005/8/layout/chevron1"/>
    <dgm:cxn modelId="{4857BA60-F236-4B28-95D5-1FE6F49FE6F9}" type="presParOf" srcId="{195DD8B8-3341-427B-96E7-098BBBFA0003}" destId="{7C65E01F-817D-4C1F-83D5-0757148DFA3A}" srcOrd="3" destOrd="0" presId="urn:microsoft.com/office/officeart/2005/8/layout/chevron1"/>
    <dgm:cxn modelId="{FC6CE70F-8776-4D72-964C-EB2490AB0980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IV. </a:t>
          </a:r>
          <a:r>
            <a:rPr lang="ru-RU" sz="2100" dirty="0" smtClean="0"/>
            <a:t>Основная печать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V.</a:t>
          </a:r>
          <a:r>
            <a:rPr lang="ru-RU" sz="2100" dirty="0" smtClean="0"/>
            <a:t>Дополни-тельная печать</a:t>
          </a:r>
          <a:endParaRPr lang="ru-RU" sz="2100" dirty="0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r>
            <a:rPr lang="en-US" sz="2100" dirty="0" smtClean="0"/>
            <a:t>VI.</a:t>
          </a:r>
          <a:r>
            <a:rPr lang="ru-RU" sz="2100" dirty="0" smtClean="0"/>
            <a:t>Завершение экзамена</a:t>
          </a:r>
          <a:endParaRPr lang="ru-RU" sz="2100" dirty="0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B6B988F6-B871-44F0-A818-6ECA191BEBC5}" type="presOf" srcId="{0150501E-42A2-496F-8BA4-6A75717728B8}" destId="{195DD8B8-3341-427B-96E7-098BBBFA0003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369888F2-354D-48A5-8D89-8B8ADF0FD09A}" type="presOf" srcId="{BD9A0D7A-37E8-4EAB-A30E-E5A0B02993A1}" destId="{676784D6-B9A0-4510-A81F-C30A28DAE71B}" srcOrd="0" destOrd="0" presId="urn:microsoft.com/office/officeart/2005/8/layout/chevron1"/>
    <dgm:cxn modelId="{2D49DF13-1906-4A0A-A166-93AD5D2A7279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7E4CD352-E0D3-4044-BC3A-F0DABAA40487}" type="presOf" srcId="{DCFC4E16-D5A6-47B7-A638-9A5635A9916F}" destId="{DD49FCAE-BF41-49BC-AE66-BE6865274377}" srcOrd="0" destOrd="0" presId="urn:microsoft.com/office/officeart/2005/8/layout/chevron1"/>
    <dgm:cxn modelId="{27CF47C8-3E76-48B6-B780-400EF4B9D9BB}" type="presParOf" srcId="{195DD8B8-3341-427B-96E7-098BBBFA0003}" destId="{DD49FCAE-BF41-49BC-AE66-BE6865274377}" srcOrd="0" destOrd="0" presId="urn:microsoft.com/office/officeart/2005/8/layout/chevron1"/>
    <dgm:cxn modelId="{6A9B7EE4-FB96-4248-BDBF-C3B3C2F15D86}" type="presParOf" srcId="{195DD8B8-3341-427B-96E7-098BBBFA0003}" destId="{FFCCB655-2033-4B4F-9A8D-F11EFCF14005}" srcOrd="1" destOrd="0" presId="urn:microsoft.com/office/officeart/2005/8/layout/chevron1"/>
    <dgm:cxn modelId="{F7A245D2-CE82-4DBD-AA1C-6FA75A49587C}" type="presParOf" srcId="{195DD8B8-3341-427B-96E7-098BBBFA0003}" destId="{6EA90A98-208F-4047-A4D2-2FF2D2D30D7A}" srcOrd="2" destOrd="0" presId="urn:microsoft.com/office/officeart/2005/8/layout/chevron1"/>
    <dgm:cxn modelId="{6A201A3A-C4C1-4AB1-9BA4-75DC41CFF68D}" type="presParOf" srcId="{195DD8B8-3341-427B-96E7-098BBBFA0003}" destId="{7C65E01F-817D-4C1F-83D5-0757148DFA3A}" srcOrd="3" destOrd="0" presId="urn:microsoft.com/office/officeart/2005/8/layout/chevron1"/>
    <dgm:cxn modelId="{DEEBDDC4-5C7E-415F-829D-9AD72CA0D4A0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50A7C1-31B5-4016-BCB1-7321428BF4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023EF-7607-41C2-8609-88C25AB14D6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Технический сбой </a:t>
          </a:r>
          <a:br>
            <a:rPr lang="ru-RU" dirty="0" smtClean="0">
              <a:latin typeface="Cambria" panose="02040503050406030204" pitchFamily="18" charset="0"/>
            </a:rPr>
          </a:br>
          <a:r>
            <a:rPr lang="ru-RU" dirty="0" smtClean="0">
              <a:latin typeface="Cambria" panose="02040503050406030204" pitchFamily="18" charset="0"/>
            </a:rPr>
            <a:t>на станции печати</a:t>
          </a:r>
          <a:endParaRPr lang="ru-RU" dirty="0">
            <a:latin typeface="Cambria" panose="02040503050406030204" pitchFamily="18" charset="0"/>
          </a:endParaRPr>
        </a:p>
      </dgm:t>
    </dgm:pt>
    <dgm:pt modelId="{03E0203D-251F-449D-BE6B-C7BA8598D98C}" type="parTrans" cxnId="{2805CFC0-4F7E-487B-9152-1457D1BA6152}">
      <dgm:prSet/>
      <dgm:spPr/>
      <dgm:t>
        <a:bodyPr/>
        <a:lstStyle/>
        <a:p>
          <a:endParaRPr lang="ru-RU"/>
        </a:p>
      </dgm:t>
    </dgm:pt>
    <dgm:pt modelId="{FAF22AAB-4991-4AC6-A944-F57168C2D8AB}" type="sibTrans" cxnId="{2805CFC0-4F7E-487B-9152-1457D1BA6152}">
      <dgm:prSet/>
      <dgm:spPr/>
      <dgm:t>
        <a:bodyPr/>
        <a:lstStyle/>
        <a:p>
          <a:endParaRPr lang="ru-RU"/>
        </a:p>
      </dgm:t>
    </dgm:pt>
    <dgm:pt modelId="{92EA1466-5986-4E39-B43D-6BCD05C4906F}">
      <dgm:prSet phldrT="[Текст]"/>
      <dgm:spPr/>
      <dgm:t>
        <a:bodyPr/>
        <a:lstStyle/>
        <a:p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Пригласить технического специалиста </a:t>
          </a:r>
          <a:b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через организатора </a:t>
          </a:r>
          <a:b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вне аудитории </a:t>
          </a:r>
          <a:b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для восстановления работоспособности ПО</a:t>
          </a:r>
          <a:endParaRPr lang="ru-RU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</dgm:t>
    </dgm:pt>
    <dgm:pt modelId="{08C1117B-A5CC-4307-8D6D-90567F3AFBB2}" type="parTrans" cxnId="{A5293124-0BA5-4058-9FF6-BAA8CED72E2D}">
      <dgm:prSet/>
      <dgm:spPr/>
      <dgm:t>
        <a:bodyPr/>
        <a:lstStyle/>
        <a:p>
          <a:endParaRPr lang="ru-RU"/>
        </a:p>
      </dgm:t>
    </dgm:pt>
    <dgm:pt modelId="{370D5F6C-A878-4869-8E6B-9949A1F0F1C2}" type="sibTrans" cxnId="{A5293124-0BA5-4058-9FF6-BAA8CED72E2D}">
      <dgm:prSet/>
      <dgm:spPr/>
      <dgm:t>
        <a:bodyPr/>
        <a:lstStyle/>
        <a:p>
          <a:endParaRPr lang="ru-RU"/>
        </a:p>
      </dgm:t>
    </dgm:pt>
    <dgm:pt modelId="{2E91856C-D6C7-41C7-A12B-1BF29E48DE0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Участник опоздал </a:t>
          </a:r>
          <a:br>
            <a:rPr lang="ru-RU" dirty="0" smtClean="0">
              <a:latin typeface="Cambria" panose="02040503050406030204" pitchFamily="18" charset="0"/>
            </a:rPr>
          </a:br>
          <a:r>
            <a:rPr lang="ru-RU" dirty="0" smtClean="0">
              <a:latin typeface="Cambria" panose="02040503050406030204" pitchFamily="18" charset="0"/>
            </a:rPr>
            <a:t>на экзамен</a:t>
          </a:r>
          <a:endParaRPr lang="ru-RU" dirty="0">
            <a:latin typeface="Cambria" panose="02040503050406030204" pitchFamily="18" charset="0"/>
          </a:endParaRPr>
        </a:p>
      </dgm:t>
    </dgm:pt>
    <dgm:pt modelId="{D6FAA9F3-9C7A-4872-8029-892F40FBCA72}" type="parTrans" cxnId="{378B2E47-E6B7-4D8C-A8EF-A304E658E236}">
      <dgm:prSet/>
      <dgm:spPr/>
      <dgm:t>
        <a:bodyPr/>
        <a:lstStyle/>
        <a:p>
          <a:endParaRPr lang="ru-RU"/>
        </a:p>
      </dgm:t>
    </dgm:pt>
    <dgm:pt modelId="{6D808DA9-5720-4178-9D83-20C060197F27}" type="sibTrans" cxnId="{378B2E47-E6B7-4D8C-A8EF-A304E658E236}">
      <dgm:prSet/>
      <dgm:spPr/>
      <dgm:t>
        <a:bodyPr/>
        <a:lstStyle/>
        <a:p>
          <a:endParaRPr lang="ru-RU"/>
        </a:p>
      </dgm:t>
    </dgm:pt>
    <dgm:pt modelId="{1098988F-ABA9-4952-90BE-60DDF9FE17AE}">
      <dgm:prSet phldrT="[Текст]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Пригласить члена ГЭК для активации дополнительной печати ЭМ</a:t>
          </a:r>
          <a:endParaRPr lang="ru-RU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</dgm:t>
    </dgm:pt>
    <dgm:pt modelId="{07E84024-59FF-4DD2-BFF9-6D2E353AC470}" type="parTrans" cxnId="{E62B5C13-EA0A-42B4-B10B-DC147EF8DFD4}">
      <dgm:prSet/>
      <dgm:spPr/>
      <dgm:t>
        <a:bodyPr/>
        <a:lstStyle/>
        <a:p>
          <a:endParaRPr lang="ru-RU"/>
        </a:p>
      </dgm:t>
    </dgm:pt>
    <dgm:pt modelId="{1BB129C4-1650-41CE-9480-77C8539E17A8}" type="sibTrans" cxnId="{E62B5C13-EA0A-42B4-B10B-DC147EF8DFD4}">
      <dgm:prSet/>
      <dgm:spPr/>
      <dgm:t>
        <a:bodyPr/>
        <a:lstStyle/>
        <a:p>
          <a:endParaRPr lang="ru-RU"/>
        </a:p>
      </dgm:t>
    </dgm:pt>
    <dgm:pt modelId="{F1AA42E1-742C-412C-9820-0AF751B4D5B9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Обнаружение  брака/ некомплектности или порчи  ИК</a:t>
          </a:r>
          <a:endParaRPr lang="ru-RU" dirty="0">
            <a:latin typeface="Cambria" panose="02040503050406030204" pitchFamily="18" charset="0"/>
          </a:endParaRPr>
        </a:p>
      </dgm:t>
    </dgm:pt>
    <dgm:pt modelId="{CC8CC16B-E284-43CE-AA03-F968AC55AB5A}" type="parTrans" cxnId="{0CBE1716-099C-42B7-8B7C-DB8E88A3A250}">
      <dgm:prSet/>
      <dgm:spPr/>
      <dgm:t>
        <a:bodyPr/>
        <a:lstStyle/>
        <a:p>
          <a:endParaRPr lang="ru-RU"/>
        </a:p>
      </dgm:t>
    </dgm:pt>
    <dgm:pt modelId="{699718E1-96EC-4FB6-BB7E-7CA9F6FD4201}" type="sibTrans" cxnId="{0CBE1716-099C-42B7-8B7C-DB8E88A3A250}">
      <dgm:prSet/>
      <dgm:spPr/>
      <dgm:t>
        <a:bodyPr/>
        <a:lstStyle/>
        <a:p>
          <a:endParaRPr lang="ru-RU"/>
        </a:p>
      </dgm:t>
    </dgm:pt>
    <dgm:pt modelId="{20078EEE-E248-4235-A861-B134F57D784D}">
      <dgm:prSet phldrT="[Текст]"/>
      <dgm:spPr/>
      <dgm:t>
        <a:bodyPr/>
        <a:lstStyle/>
        <a:p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Распечатать </a:t>
          </a:r>
          <a:b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со вставленного диска  </a:t>
          </a:r>
          <a:b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и выдать новый комплект ЭМ (если участников меньше, чем ИК на диске)</a:t>
          </a:r>
          <a:endParaRPr lang="ru-RU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</dgm:t>
    </dgm:pt>
    <dgm:pt modelId="{0DD31BB9-9921-4B02-BD65-25DEDD0B7F21}" type="parTrans" cxnId="{868330A7-D151-498A-9021-86FFD7FAE3AD}">
      <dgm:prSet/>
      <dgm:spPr/>
      <dgm:t>
        <a:bodyPr/>
        <a:lstStyle/>
        <a:p>
          <a:endParaRPr lang="ru-RU"/>
        </a:p>
      </dgm:t>
    </dgm:pt>
    <dgm:pt modelId="{96274A4C-FF44-46B4-99E2-E6206D553D58}" type="sibTrans" cxnId="{868330A7-D151-498A-9021-86FFD7FAE3AD}">
      <dgm:prSet/>
      <dgm:spPr/>
      <dgm:t>
        <a:bodyPr/>
        <a:lstStyle/>
        <a:p>
          <a:endParaRPr lang="ru-RU"/>
        </a:p>
      </dgm:t>
    </dgm:pt>
    <dgm:pt modelId="{3E4B12F6-FF6D-447B-8A41-A08A77D62C36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  <a:cs typeface="Calibri" pitchFamily="34" charset="0"/>
            </a:rPr>
            <a:t>Фиксация данного факта в служебной записке</a:t>
          </a:r>
          <a:endParaRPr lang="ru-RU" dirty="0">
            <a:solidFill>
              <a:srgbClr val="FF0000"/>
            </a:solidFill>
            <a:latin typeface="Cambria" panose="02040503050406030204" pitchFamily="18" charset="0"/>
            <a:cs typeface="Calibri" pitchFamily="34" charset="0"/>
          </a:endParaRPr>
        </a:p>
      </dgm:t>
    </dgm:pt>
    <dgm:pt modelId="{649D17A7-B6F5-4F8A-B0BD-5BC137CE13E1}" type="parTrans" cxnId="{5620762E-592D-48DB-A2C3-621F26B8E15E}">
      <dgm:prSet/>
      <dgm:spPr/>
      <dgm:t>
        <a:bodyPr/>
        <a:lstStyle/>
        <a:p>
          <a:endParaRPr lang="ru-RU"/>
        </a:p>
      </dgm:t>
    </dgm:pt>
    <dgm:pt modelId="{0D198435-D08A-4E4D-9A96-5B31DFAC977F}" type="sibTrans" cxnId="{5620762E-592D-48DB-A2C3-621F26B8E15E}">
      <dgm:prSet/>
      <dgm:spPr/>
      <dgm:t>
        <a:bodyPr/>
        <a:lstStyle/>
        <a:p>
          <a:endParaRPr lang="ru-RU"/>
        </a:p>
      </dgm:t>
    </dgm:pt>
    <dgm:pt modelId="{C493CE99-8940-467F-9B61-E716A0C7251A}">
      <dgm:prSet phldrT="[Текст]"/>
      <dgm:spPr/>
      <dgm:t>
        <a:bodyPr/>
        <a:lstStyle/>
        <a:p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Распечатать ИК </a:t>
          </a:r>
          <a:b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с резервного диска </a:t>
          </a:r>
          <a:b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и выдать участнику </a:t>
          </a:r>
          <a:b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(если на вставленном не осталось ЭМ), пригласив для активации члена ГЭК</a:t>
          </a:r>
          <a:endParaRPr lang="ru-RU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</dgm:t>
    </dgm:pt>
    <dgm:pt modelId="{FD376425-ECD9-4BE7-B166-24BB10BD2D45}" type="parTrans" cxnId="{83C44064-A8DD-4FB7-B49C-270E07317298}">
      <dgm:prSet/>
      <dgm:spPr/>
      <dgm:t>
        <a:bodyPr/>
        <a:lstStyle/>
        <a:p>
          <a:endParaRPr lang="ru-RU"/>
        </a:p>
      </dgm:t>
    </dgm:pt>
    <dgm:pt modelId="{C4B16932-3040-40FE-884C-53889A24DBF1}" type="sibTrans" cxnId="{83C44064-A8DD-4FB7-B49C-270E07317298}">
      <dgm:prSet/>
      <dgm:spPr/>
      <dgm:t>
        <a:bodyPr/>
        <a:lstStyle/>
        <a:p>
          <a:endParaRPr lang="ru-RU"/>
        </a:p>
      </dgm:t>
    </dgm:pt>
    <dgm:pt modelId="{11EF9DA8-1F1E-480B-9F52-3C3E5C9BA03C}">
      <dgm:prSet phldrT="[Текст]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Выдать участнику ЭМ</a:t>
          </a:r>
          <a:endParaRPr lang="ru-RU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</dgm:t>
    </dgm:pt>
    <dgm:pt modelId="{1B6BCD93-158F-47B8-842A-63B2C893227B}" type="parTrans" cxnId="{785ACF3B-D006-47A1-BCF3-29E57121B9C6}">
      <dgm:prSet/>
      <dgm:spPr/>
      <dgm:t>
        <a:bodyPr/>
        <a:lstStyle/>
        <a:p>
          <a:endParaRPr lang="ru-RU"/>
        </a:p>
      </dgm:t>
    </dgm:pt>
    <dgm:pt modelId="{1D14D727-00DF-4C4E-8C54-AB64E1E1D2D4}" type="sibTrans" cxnId="{785ACF3B-D006-47A1-BCF3-29E57121B9C6}">
      <dgm:prSet/>
      <dgm:spPr/>
      <dgm:t>
        <a:bodyPr/>
        <a:lstStyle/>
        <a:p>
          <a:endParaRPr lang="ru-RU"/>
        </a:p>
      </dgm:t>
    </dgm:pt>
    <dgm:pt modelId="{368C4713-8679-46BF-8A86-5CAE306E2254}" type="pres">
      <dgm:prSet presAssocID="{EA50A7C1-31B5-4016-BCB1-7321428BF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3E657-1F1F-445D-AB03-5A13B3F25E5F}" type="pres">
      <dgm:prSet presAssocID="{488023EF-7607-41C2-8609-88C25AB14D61}" presName="composite" presStyleCnt="0"/>
      <dgm:spPr/>
    </dgm:pt>
    <dgm:pt modelId="{AA29E034-E631-4534-8C0B-A8977C184199}" type="pres">
      <dgm:prSet presAssocID="{488023EF-7607-41C2-8609-88C25AB14D61}" presName="parTx" presStyleLbl="alignNode1" presStyleIdx="0" presStyleCnt="3" custLinFactNeighborX="310" custLinFactNeighborY="-84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07DF-99E2-43D5-B218-2D316F4FCB97}" type="pres">
      <dgm:prSet presAssocID="{488023EF-7607-41C2-8609-88C25AB14D61}" presName="desTx" presStyleLbl="alignAccFollowNode1" presStyleIdx="0" presStyleCnt="3" custLinFactNeighborX="1043" custLinFactNeighborY="-7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98E1-D520-4E6C-91C5-00A1F413FA0E}" type="pres">
      <dgm:prSet presAssocID="{FAF22AAB-4991-4AC6-A944-F57168C2D8AB}" presName="space" presStyleCnt="0"/>
      <dgm:spPr/>
    </dgm:pt>
    <dgm:pt modelId="{0885ED08-170A-4480-937B-B2840CBA9947}" type="pres">
      <dgm:prSet presAssocID="{2E91856C-D6C7-41C7-A12B-1BF29E48DE01}" presName="composite" presStyleCnt="0"/>
      <dgm:spPr/>
    </dgm:pt>
    <dgm:pt modelId="{48A92509-615F-4654-BEED-09306BE0090A}" type="pres">
      <dgm:prSet presAssocID="{2E91856C-D6C7-41C7-A12B-1BF29E48DE01}" presName="parTx" presStyleLbl="alignNode1" presStyleIdx="1" presStyleCnt="3" custLinFactNeighborX="-2104" custLinFactNeighborY="-79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FC89-8A96-4579-ACF7-22FEAD3D4C9F}" type="pres">
      <dgm:prSet presAssocID="{2E91856C-D6C7-41C7-A12B-1BF29E48DE01}" presName="desTx" presStyleLbl="alignAccFollowNode1" presStyleIdx="1" presStyleCnt="3" custLinFactNeighborX="-4151" custLinFactNeighborY="-7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DE017-C48F-4326-9CB9-F7ADB1907764}" type="pres">
      <dgm:prSet presAssocID="{6D808DA9-5720-4178-9D83-20C060197F27}" presName="space" presStyleCnt="0"/>
      <dgm:spPr/>
    </dgm:pt>
    <dgm:pt modelId="{4AF4D86E-B215-4C9D-B315-3B0071AEB88E}" type="pres">
      <dgm:prSet presAssocID="{F1AA42E1-742C-412C-9820-0AF751B4D5B9}" presName="composite" presStyleCnt="0"/>
      <dgm:spPr/>
    </dgm:pt>
    <dgm:pt modelId="{6F9BDCC5-CAB1-40BD-8EA7-187A44BDD624}" type="pres">
      <dgm:prSet presAssocID="{F1AA42E1-742C-412C-9820-0AF751B4D5B9}" presName="parTx" presStyleLbl="alignNode1" presStyleIdx="2" presStyleCnt="3" custLinFactNeighborX="-4106" custLinFactNeighborY="-79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75DD6-83B9-48F2-B217-C892F542B73F}" type="pres">
      <dgm:prSet presAssocID="{F1AA42E1-742C-412C-9820-0AF751B4D5B9}" presName="desTx" presStyleLbl="alignAccFollowNode1" presStyleIdx="2" presStyleCnt="3" custLinFactNeighborX="-5705" custLinFactNeighborY="-7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9DA0D-4F6D-4B1F-935E-F8B2C8633491}" type="presOf" srcId="{11EF9DA8-1F1E-480B-9F52-3C3E5C9BA03C}" destId="{FD74FC89-8A96-4579-ACF7-22FEAD3D4C9F}" srcOrd="0" destOrd="1" presId="urn:microsoft.com/office/officeart/2005/8/layout/hList1"/>
    <dgm:cxn modelId="{18013A5D-FDDA-4D91-BEAD-257FC37962EF}" type="presOf" srcId="{488023EF-7607-41C2-8609-88C25AB14D61}" destId="{AA29E034-E631-4534-8C0B-A8977C184199}" srcOrd="0" destOrd="0" presId="urn:microsoft.com/office/officeart/2005/8/layout/hList1"/>
    <dgm:cxn modelId="{3D51B796-65B4-46CD-88A1-6AAAEFDD3F4F}" type="presOf" srcId="{3E4B12F6-FF6D-447B-8A41-A08A77D62C36}" destId="{18D207DF-99E2-43D5-B218-2D316F4FCB97}" srcOrd="0" destOrd="1" presId="urn:microsoft.com/office/officeart/2005/8/layout/hList1"/>
    <dgm:cxn modelId="{378B2E47-E6B7-4D8C-A8EF-A304E658E236}" srcId="{EA50A7C1-31B5-4016-BCB1-7321428BF407}" destId="{2E91856C-D6C7-41C7-A12B-1BF29E48DE01}" srcOrd="1" destOrd="0" parTransId="{D6FAA9F3-9C7A-4872-8029-892F40FBCA72}" sibTransId="{6D808DA9-5720-4178-9D83-20C060197F27}"/>
    <dgm:cxn modelId="{83C44064-A8DD-4FB7-B49C-270E07317298}" srcId="{F1AA42E1-742C-412C-9820-0AF751B4D5B9}" destId="{C493CE99-8940-467F-9B61-E716A0C7251A}" srcOrd="1" destOrd="0" parTransId="{FD376425-ECD9-4BE7-B166-24BB10BD2D45}" sibTransId="{C4B16932-3040-40FE-884C-53889A24DBF1}"/>
    <dgm:cxn modelId="{23804C91-F07C-4138-915D-57C4CC9E46EE}" type="presOf" srcId="{92EA1466-5986-4E39-B43D-6BCD05C4906F}" destId="{18D207DF-99E2-43D5-B218-2D316F4FCB97}" srcOrd="0" destOrd="0" presId="urn:microsoft.com/office/officeart/2005/8/layout/hList1"/>
    <dgm:cxn modelId="{436A5071-F317-44EB-B05E-3390E4184B62}" type="presOf" srcId="{1098988F-ABA9-4952-90BE-60DDF9FE17AE}" destId="{FD74FC89-8A96-4579-ACF7-22FEAD3D4C9F}" srcOrd="0" destOrd="0" presId="urn:microsoft.com/office/officeart/2005/8/layout/hList1"/>
    <dgm:cxn modelId="{E62B5C13-EA0A-42B4-B10B-DC147EF8DFD4}" srcId="{2E91856C-D6C7-41C7-A12B-1BF29E48DE01}" destId="{1098988F-ABA9-4952-90BE-60DDF9FE17AE}" srcOrd="0" destOrd="0" parTransId="{07E84024-59FF-4DD2-BFF9-6D2E353AC470}" sibTransId="{1BB129C4-1650-41CE-9480-77C8539E17A8}"/>
    <dgm:cxn modelId="{D86FB44C-77EB-4639-B63C-FD463B9E9690}" type="presOf" srcId="{20078EEE-E248-4235-A861-B134F57D784D}" destId="{83675DD6-83B9-48F2-B217-C892F542B73F}" srcOrd="0" destOrd="0" presId="urn:microsoft.com/office/officeart/2005/8/layout/hList1"/>
    <dgm:cxn modelId="{E470E32F-8CF8-4642-8430-18410A7EAF14}" type="presOf" srcId="{2E91856C-D6C7-41C7-A12B-1BF29E48DE01}" destId="{48A92509-615F-4654-BEED-09306BE0090A}" srcOrd="0" destOrd="0" presId="urn:microsoft.com/office/officeart/2005/8/layout/hList1"/>
    <dgm:cxn modelId="{5620762E-592D-48DB-A2C3-621F26B8E15E}" srcId="{488023EF-7607-41C2-8609-88C25AB14D61}" destId="{3E4B12F6-FF6D-447B-8A41-A08A77D62C36}" srcOrd="1" destOrd="0" parTransId="{649D17A7-B6F5-4F8A-B0BD-5BC137CE13E1}" sibTransId="{0D198435-D08A-4E4D-9A96-5B31DFAC977F}"/>
    <dgm:cxn modelId="{A5293124-0BA5-4058-9FF6-BAA8CED72E2D}" srcId="{488023EF-7607-41C2-8609-88C25AB14D61}" destId="{92EA1466-5986-4E39-B43D-6BCD05C4906F}" srcOrd="0" destOrd="0" parTransId="{08C1117B-A5CC-4307-8D6D-90567F3AFBB2}" sibTransId="{370D5F6C-A878-4869-8E6B-9949A1F0F1C2}"/>
    <dgm:cxn modelId="{B2941AB8-3CEB-4FAE-B496-F2A3798CFBB9}" type="presOf" srcId="{EA50A7C1-31B5-4016-BCB1-7321428BF407}" destId="{368C4713-8679-46BF-8A86-5CAE306E2254}" srcOrd="0" destOrd="0" presId="urn:microsoft.com/office/officeart/2005/8/layout/hList1"/>
    <dgm:cxn modelId="{0F71BC78-F045-4492-B069-1B10B2ECD4BD}" type="presOf" srcId="{C493CE99-8940-467F-9B61-E716A0C7251A}" destId="{83675DD6-83B9-48F2-B217-C892F542B73F}" srcOrd="0" destOrd="1" presId="urn:microsoft.com/office/officeart/2005/8/layout/hList1"/>
    <dgm:cxn modelId="{785ACF3B-D006-47A1-BCF3-29E57121B9C6}" srcId="{2E91856C-D6C7-41C7-A12B-1BF29E48DE01}" destId="{11EF9DA8-1F1E-480B-9F52-3C3E5C9BA03C}" srcOrd="1" destOrd="0" parTransId="{1B6BCD93-158F-47B8-842A-63B2C893227B}" sibTransId="{1D14D727-00DF-4C4E-8C54-AB64E1E1D2D4}"/>
    <dgm:cxn modelId="{2805CFC0-4F7E-487B-9152-1457D1BA6152}" srcId="{EA50A7C1-31B5-4016-BCB1-7321428BF407}" destId="{488023EF-7607-41C2-8609-88C25AB14D61}" srcOrd="0" destOrd="0" parTransId="{03E0203D-251F-449D-BE6B-C7BA8598D98C}" sibTransId="{FAF22AAB-4991-4AC6-A944-F57168C2D8AB}"/>
    <dgm:cxn modelId="{0CBE1716-099C-42B7-8B7C-DB8E88A3A250}" srcId="{EA50A7C1-31B5-4016-BCB1-7321428BF407}" destId="{F1AA42E1-742C-412C-9820-0AF751B4D5B9}" srcOrd="2" destOrd="0" parTransId="{CC8CC16B-E284-43CE-AA03-F968AC55AB5A}" sibTransId="{699718E1-96EC-4FB6-BB7E-7CA9F6FD4201}"/>
    <dgm:cxn modelId="{868330A7-D151-498A-9021-86FFD7FAE3AD}" srcId="{F1AA42E1-742C-412C-9820-0AF751B4D5B9}" destId="{20078EEE-E248-4235-A861-B134F57D784D}" srcOrd="0" destOrd="0" parTransId="{0DD31BB9-9921-4B02-BD65-25DEDD0B7F21}" sibTransId="{96274A4C-FF44-46B4-99E2-E6206D553D58}"/>
    <dgm:cxn modelId="{0B2830C3-8447-490B-B3C8-627E2FA44220}" type="presOf" srcId="{F1AA42E1-742C-412C-9820-0AF751B4D5B9}" destId="{6F9BDCC5-CAB1-40BD-8EA7-187A44BDD624}" srcOrd="0" destOrd="0" presId="urn:microsoft.com/office/officeart/2005/8/layout/hList1"/>
    <dgm:cxn modelId="{FF4C6479-E7EE-44D5-8721-5A71EE0C28A5}" type="presParOf" srcId="{368C4713-8679-46BF-8A86-5CAE306E2254}" destId="{4E83E657-1F1F-445D-AB03-5A13B3F25E5F}" srcOrd="0" destOrd="0" presId="urn:microsoft.com/office/officeart/2005/8/layout/hList1"/>
    <dgm:cxn modelId="{7E0C2078-321E-42F9-B5A8-572866106C1C}" type="presParOf" srcId="{4E83E657-1F1F-445D-AB03-5A13B3F25E5F}" destId="{AA29E034-E631-4534-8C0B-A8977C184199}" srcOrd="0" destOrd="0" presId="urn:microsoft.com/office/officeart/2005/8/layout/hList1"/>
    <dgm:cxn modelId="{EB6EBD37-4475-4206-AAF3-07E5F080028F}" type="presParOf" srcId="{4E83E657-1F1F-445D-AB03-5A13B3F25E5F}" destId="{18D207DF-99E2-43D5-B218-2D316F4FCB97}" srcOrd="1" destOrd="0" presId="urn:microsoft.com/office/officeart/2005/8/layout/hList1"/>
    <dgm:cxn modelId="{FE7D975E-257E-4E3E-83C5-AFC86CA421FB}" type="presParOf" srcId="{368C4713-8679-46BF-8A86-5CAE306E2254}" destId="{63E598E1-D520-4E6C-91C5-00A1F413FA0E}" srcOrd="1" destOrd="0" presId="urn:microsoft.com/office/officeart/2005/8/layout/hList1"/>
    <dgm:cxn modelId="{34439542-5E41-46A0-9408-87E74597DAD2}" type="presParOf" srcId="{368C4713-8679-46BF-8A86-5CAE306E2254}" destId="{0885ED08-170A-4480-937B-B2840CBA9947}" srcOrd="2" destOrd="0" presId="urn:microsoft.com/office/officeart/2005/8/layout/hList1"/>
    <dgm:cxn modelId="{CF915324-4551-4E2F-857C-E00C868323E3}" type="presParOf" srcId="{0885ED08-170A-4480-937B-B2840CBA9947}" destId="{48A92509-615F-4654-BEED-09306BE0090A}" srcOrd="0" destOrd="0" presId="urn:microsoft.com/office/officeart/2005/8/layout/hList1"/>
    <dgm:cxn modelId="{635598DD-D31D-4932-BA6E-79DC5C489D52}" type="presParOf" srcId="{0885ED08-170A-4480-937B-B2840CBA9947}" destId="{FD74FC89-8A96-4579-ACF7-22FEAD3D4C9F}" srcOrd="1" destOrd="0" presId="urn:microsoft.com/office/officeart/2005/8/layout/hList1"/>
    <dgm:cxn modelId="{D0370F81-57BE-4501-B7BB-37D2641CAE26}" type="presParOf" srcId="{368C4713-8679-46BF-8A86-5CAE306E2254}" destId="{794DE017-C48F-4326-9CB9-F7ADB1907764}" srcOrd="3" destOrd="0" presId="urn:microsoft.com/office/officeart/2005/8/layout/hList1"/>
    <dgm:cxn modelId="{51F28BEE-34EB-4DD4-AE37-6C0AE350B372}" type="presParOf" srcId="{368C4713-8679-46BF-8A86-5CAE306E2254}" destId="{4AF4D86E-B215-4C9D-B315-3B0071AEB88E}" srcOrd="4" destOrd="0" presId="urn:microsoft.com/office/officeart/2005/8/layout/hList1"/>
    <dgm:cxn modelId="{594EEBE6-FA0F-47A9-A9F1-25A32940C258}" type="presParOf" srcId="{4AF4D86E-B215-4C9D-B315-3B0071AEB88E}" destId="{6F9BDCC5-CAB1-40BD-8EA7-187A44BDD624}" srcOrd="0" destOrd="0" presId="urn:microsoft.com/office/officeart/2005/8/layout/hList1"/>
    <dgm:cxn modelId="{15F1953A-124B-46B6-AE1D-A5238D7CC344}" type="presParOf" srcId="{4AF4D86E-B215-4C9D-B315-3B0071AEB88E}" destId="{83675DD6-83B9-48F2-B217-C892F542B7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#19" qsCatId="simple" csTypeId="urn:microsoft.com/office/officeart/2005/8/colors/accent1_2#20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Заполнение формы ППЭ-05-02У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DFF5594D-B06F-4188-A706-F799C95C8020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Сбор использованных и неиспользованных компакт-дисков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DF6B5F43-8ED7-499A-95E0-6E89B8EC1F81}" type="parTrans" cxnId="{3BEB04C6-CCCA-40ED-BEBB-6EE4DD4A06C9}">
      <dgm:prSet/>
      <dgm:spPr/>
      <dgm:t>
        <a:bodyPr/>
        <a:lstStyle/>
        <a:p>
          <a:endParaRPr lang="ru-RU"/>
        </a:p>
      </dgm:t>
    </dgm:pt>
    <dgm:pt modelId="{CF7C8544-8344-44ED-9683-CE282F26C153}" type="sibTrans" cxnId="{3BEB04C6-CCCA-40ED-BEBB-6EE4DD4A06C9}">
      <dgm:prSet/>
      <dgm:spPr/>
      <dgm:t>
        <a:bodyPr/>
        <a:lstStyle/>
        <a:p>
          <a:endParaRPr lang="ru-RU"/>
        </a:p>
      </dgm:t>
    </dgm:pt>
    <dgm:pt modelId="{A420B797-3B3E-4754-ABD7-16234747640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Упаковка испорченных и бракованных БР в ВДП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65E4CA41-94E0-42C6-BEE1-D61CD8B4EFB7}" type="parTrans" cxnId="{C45AAA41-A666-48B3-B4C4-907653C5DC6D}">
      <dgm:prSet/>
      <dgm:spPr/>
      <dgm:t>
        <a:bodyPr/>
        <a:lstStyle/>
        <a:p>
          <a:endParaRPr lang="ru-RU"/>
        </a:p>
      </dgm:t>
    </dgm:pt>
    <dgm:pt modelId="{BDCED60C-0D8B-408C-9FB2-0805CCE65C2B}" type="sibTrans" cxnId="{C45AAA41-A666-48B3-B4C4-907653C5DC6D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1" custScaleX="219632" custScaleY="212656" custLinFactNeighborY="-13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1" custScaleX="93650" custScaleY="272824" custLinFactNeighborX="-1212" custLinFactNeighborY="1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0D642-F74D-4AC2-B807-636A41A9B847}" type="presOf" srcId="{DFF5594D-B06F-4188-A706-F799C95C8020}" destId="{C98DA9C1-C28F-451C-B3CC-465387438DA5}" srcOrd="0" destOrd="1" presId="urn:microsoft.com/office/officeart/2005/8/layout/chevron2"/>
    <dgm:cxn modelId="{4C7590A4-0038-42D1-8212-5D639CEAA94D}" type="presOf" srcId="{3B4C8B3B-283E-49F2-AD39-1BE2CB7434C2}" destId="{233D697A-1417-4D2D-B062-89ECE1EBC9CB}" srcOrd="0" destOrd="0" presId="urn:microsoft.com/office/officeart/2005/8/layout/chevron2"/>
    <dgm:cxn modelId="{2DA6BCDA-6AD0-4A26-938B-7288620B2030}" type="presOf" srcId="{5E6E2C58-2C6C-4115-A436-DB693C5AF8D4}" destId="{C98DA9C1-C28F-451C-B3CC-465387438DA5}" srcOrd="0" destOrd="0" presId="urn:microsoft.com/office/officeart/2005/8/layout/chevron2"/>
    <dgm:cxn modelId="{24CCC8B2-28A1-46C5-99F5-ED9FC735F1CF}" type="presOf" srcId="{CB5A23BE-C680-4689-B604-3488EB3B3AC3}" destId="{52BCA8E1-ABC5-400D-A0B3-B88CFEDAA284}" srcOrd="0" destOrd="0" presId="urn:microsoft.com/office/officeart/2005/8/layout/chevron2"/>
    <dgm:cxn modelId="{3BEB04C6-CCCA-40ED-BEBB-6EE4DD4A06C9}" srcId="{CB5A23BE-C680-4689-B604-3488EB3B3AC3}" destId="{DFF5594D-B06F-4188-A706-F799C95C8020}" srcOrd="1" destOrd="0" parTransId="{DF6B5F43-8ED7-499A-95E0-6E89B8EC1F81}" sibTransId="{CF7C8544-8344-44ED-9683-CE282F26C153}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C45AAA41-A666-48B3-B4C4-907653C5DC6D}" srcId="{CB5A23BE-C680-4689-B604-3488EB3B3AC3}" destId="{A420B797-3B3E-4754-ABD7-162347476402}" srcOrd="2" destOrd="0" parTransId="{65E4CA41-94E0-42C6-BEE1-D61CD8B4EFB7}" sibTransId="{BDCED60C-0D8B-408C-9FB2-0805CCE65C2B}"/>
    <dgm:cxn modelId="{9F956079-51B9-43D2-BD63-CAE4E5ADDBC8}" type="presOf" srcId="{A420B797-3B3E-4754-ABD7-162347476402}" destId="{C98DA9C1-C28F-451C-B3CC-465387438DA5}" srcOrd="0" destOrd="2" presId="urn:microsoft.com/office/officeart/2005/8/layout/chevron2"/>
    <dgm:cxn modelId="{22563F0D-01A3-46A1-BED6-7F8EE0D810C2}" type="presParOf" srcId="{233D697A-1417-4D2D-B062-89ECE1EBC9CB}" destId="{82DB6965-B96D-4D94-AAC1-BE01B274DB10}" srcOrd="0" destOrd="0" presId="urn:microsoft.com/office/officeart/2005/8/layout/chevron2"/>
    <dgm:cxn modelId="{2DE3BF55-0018-4281-8B91-B600FD2A5FB7}" type="presParOf" srcId="{82DB6965-B96D-4D94-AAC1-BE01B274DB10}" destId="{52BCA8E1-ABC5-400D-A0B3-B88CFEDAA284}" srcOrd="0" destOrd="0" presId="urn:microsoft.com/office/officeart/2005/8/layout/chevron2"/>
    <dgm:cxn modelId="{B8DE0D02-6487-46D9-BCA7-950294985DEA}" type="presParOf" srcId="{82DB6965-B96D-4D94-AAC1-BE01B274DB10}" destId="{C98DA9C1-C28F-451C-B3CC-465387438D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chevron2" loCatId="list" qsTypeId="urn:microsoft.com/office/officeart/2005/8/quickstyle/simple1#19" qsCatId="simple" csTypeId="urn:microsoft.com/office/officeart/2005/8/colors/accent1_2#20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/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/>
        </a:p>
      </dgm:t>
    </dgm:pt>
    <dgm:pt modelId="{5E6E2C58-2C6C-4115-A436-DB693C5AF8D4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Завершение экзамена в ПО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B8B38B19-6D01-482A-97B7-97761A1BFA68}" type="parTrans" cxnId="{4D350DB1-0A4E-45B4-A809-A3F12311779E}">
      <dgm:prSet/>
      <dgm:spPr/>
      <dgm:t>
        <a:bodyPr/>
        <a:lstStyle/>
        <a:p>
          <a:endParaRPr lang="ru-RU"/>
        </a:p>
      </dgm:t>
    </dgm:pt>
    <dgm:pt modelId="{EADB95D1-6488-43EF-9682-DEDC9D620A9B}" type="sibTrans" cxnId="{4D350DB1-0A4E-45B4-A809-A3F12311779E}">
      <dgm:prSet/>
      <dgm:spPr/>
      <dgm:t>
        <a:bodyPr/>
        <a:lstStyle/>
        <a:p>
          <a:endParaRPr lang="ru-RU"/>
        </a:p>
      </dgm:t>
    </dgm:pt>
    <dgm:pt modelId="{1023EC32-6B61-4DD3-A858-D3E4AF61E9A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/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/>
        </a:p>
      </dgm:t>
    </dgm:pt>
    <dgm:pt modelId="{77C24FA6-2141-4283-ACD5-B5764B1054CD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Завершение экзамена в ПО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5768ECE1-F41C-42A5-A681-2EDF033A40B2}" type="parTrans" cxnId="{C166AE59-FD22-40C4-9DD1-235E1C7D70A2}">
      <dgm:prSet/>
      <dgm:spPr/>
      <dgm:t>
        <a:bodyPr/>
        <a:lstStyle/>
        <a:p>
          <a:endParaRPr lang="ru-RU"/>
        </a:p>
      </dgm:t>
    </dgm:pt>
    <dgm:pt modelId="{346959FF-DEFB-4973-A07F-97AC79633AD4}" type="sibTrans" cxnId="{C166AE59-FD22-40C4-9DD1-235E1C7D70A2}">
      <dgm:prSet/>
      <dgm:spPr/>
      <dgm:t>
        <a:bodyPr/>
        <a:lstStyle/>
        <a:p>
          <a:endParaRPr lang="ru-RU"/>
        </a:p>
      </dgm:t>
    </dgm:pt>
    <dgm:pt modelId="{3A5D3118-4F7F-456E-8227-CCD1086BA78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/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/>
        </a:p>
      </dgm:t>
    </dgm:pt>
    <dgm:pt modelId="{D9FC18EF-9160-4CA8-841D-F9662AFB6422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Печать протоколов к </a:t>
          </a:r>
          <a:r>
            <a:rPr lang="ru-RU" sz="1400" b="1" dirty="0" err="1" smtClean="0">
              <a:solidFill>
                <a:srgbClr val="005E9E"/>
              </a:solidFill>
              <a:latin typeface="Cambria" panose="02040503050406030204" pitchFamily="18" charset="0"/>
            </a:rPr>
            <a:t>флеш-носителям</a:t>
          </a:r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 с аудиозаписями ответов участников, передача журналов и статуса о завершении экзамена в ППЭ в систему мониторинга готовности ППЭ 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9D23F7A5-66F2-47E0-ADE3-ED00E48A8E26}" type="parTrans" cxnId="{1D828730-3E16-4DED-9BE8-FC936299D64D}">
      <dgm:prSet/>
      <dgm:spPr/>
      <dgm:t>
        <a:bodyPr/>
        <a:lstStyle/>
        <a:p>
          <a:endParaRPr lang="ru-RU"/>
        </a:p>
      </dgm:t>
    </dgm:pt>
    <dgm:pt modelId="{CA1D010C-2136-45D6-B10F-4A1F8E80B112}" type="sibTrans" cxnId="{1D828730-3E16-4DED-9BE8-FC936299D64D}">
      <dgm:prSet/>
      <dgm:spPr/>
      <dgm:t>
        <a:bodyPr/>
        <a:lstStyle/>
        <a:p>
          <a:endParaRPr lang="ru-RU"/>
        </a:p>
      </dgm:t>
    </dgm:pt>
    <dgm:pt modelId="{DFF5594D-B06F-4188-A706-F799C95C8020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Упаковка использованных компакт-дисков в конверт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DF6B5F43-8ED7-499A-95E0-6E89B8EC1F81}" type="parTrans" cxnId="{3BEB04C6-CCCA-40ED-BEBB-6EE4DD4A06C9}">
      <dgm:prSet/>
      <dgm:spPr/>
      <dgm:t>
        <a:bodyPr/>
        <a:lstStyle/>
        <a:p>
          <a:endParaRPr lang="ru-RU"/>
        </a:p>
      </dgm:t>
    </dgm:pt>
    <dgm:pt modelId="{CF7C8544-8344-44ED-9683-CE282F26C153}" type="sibTrans" cxnId="{3BEB04C6-CCCA-40ED-BEBB-6EE4DD4A06C9}">
      <dgm:prSet/>
      <dgm:spPr/>
      <dgm:t>
        <a:bodyPr/>
        <a:lstStyle/>
        <a:p>
          <a:endParaRPr lang="ru-RU"/>
        </a:p>
      </dgm:t>
    </dgm:pt>
    <dgm:pt modelId="{DCC6E017-3EB1-43C4-B8D9-D859B0536568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Экспорт аудиозаписей ответов на </a:t>
          </a:r>
          <a:r>
            <a:rPr lang="ru-RU" sz="1400" b="1" dirty="0" err="1" smtClean="0">
              <a:solidFill>
                <a:srgbClr val="005E9E"/>
              </a:solidFill>
              <a:latin typeface="Cambria" panose="02040503050406030204" pitchFamily="18" charset="0"/>
            </a:rPr>
            <a:t>флеш</a:t>
          </a:r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-носитель с каждого рабочего места участника во всех аудиториях проведения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9BA124F8-650F-4C0F-8D9F-F22A6B440245}" type="parTrans" cxnId="{D601E507-9C2D-4A8F-AEF6-68A226244599}">
      <dgm:prSet/>
      <dgm:spPr/>
      <dgm:t>
        <a:bodyPr/>
        <a:lstStyle/>
        <a:p>
          <a:endParaRPr lang="ru-RU"/>
        </a:p>
      </dgm:t>
    </dgm:pt>
    <dgm:pt modelId="{B790AA79-57A3-40EF-9971-FE64DFB252D8}" type="sibTrans" cxnId="{D601E507-9C2D-4A8F-AEF6-68A226244599}">
      <dgm:prSet/>
      <dgm:spPr/>
      <dgm:t>
        <a:bodyPr/>
        <a:lstStyle/>
        <a:p>
          <a:endParaRPr lang="ru-RU"/>
        </a:p>
      </dgm:t>
    </dgm:pt>
    <dgm:pt modelId="{7B236203-09FF-44D8-B875-5F06E076639B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Упаковка БР в ВДП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2E84155F-3501-4E45-9400-972C1548AC00}" type="parTrans" cxnId="{A52C9E8B-4583-4746-B7A3-D8A630A95C31}">
      <dgm:prSet/>
      <dgm:spPr/>
      <dgm:t>
        <a:bodyPr/>
        <a:lstStyle/>
        <a:p>
          <a:endParaRPr lang="ru-RU"/>
        </a:p>
      </dgm:t>
    </dgm:pt>
    <dgm:pt modelId="{DA42E1A1-FCC6-4DF7-B558-A0A0E66D30EF}" type="sibTrans" cxnId="{A52C9E8B-4583-4746-B7A3-D8A630A95C31}">
      <dgm:prSet/>
      <dgm:spPr/>
      <dgm:t>
        <a:bodyPr/>
        <a:lstStyle/>
        <a:p>
          <a:endParaRPr lang="ru-RU"/>
        </a:p>
      </dgm:t>
    </dgm:pt>
    <dgm:pt modelId="{C734FCE1-84BF-4EC1-998F-B4A07E8CFF23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5E9E"/>
              </a:solidFill>
              <a:latin typeface="Cambria" panose="02040503050406030204" pitchFamily="18" charset="0"/>
            </a:rPr>
            <a:t>Заполнение формы ППЭ-05-03У</a:t>
          </a:r>
          <a:endParaRPr lang="ru-RU" sz="1400" b="1" dirty="0">
            <a:solidFill>
              <a:srgbClr val="005E9E"/>
            </a:solidFill>
            <a:latin typeface="Cambria" panose="02040503050406030204" pitchFamily="18" charset="0"/>
          </a:endParaRPr>
        </a:p>
      </dgm:t>
    </dgm:pt>
    <dgm:pt modelId="{EABC99A2-813B-4754-833C-94E412EBE49B}" type="parTrans" cxnId="{0E3E63A5-3C93-4CBF-B457-A33F87BECD67}">
      <dgm:prSet/>
      <dgm:spPr/>
      <dgm:t>
        <a:bodyPr/>
        <a:lstStyle/>
        <a:p>
          <a:endParaRPr lang="ru-RU"/>
        </a:p>
      </dgm:t>
    </dgm:pt>
    <dgm:pt modelId="{22D38210-D593-4DA9-9DAB-8BC85358A3AD}" type="sibTrans" cxnId="{0E3E63A5-3C93-4CBF-B457-A33F87BECD67}">
      <dgm:prSet/>
      <dgm:spPr/>
      <dgm:t>
        <a:bodyPr/>
        <a:lstStyle/>
        <a:p>
          <a:endParaRPr lang="ru-RU"/>
        </a:p>
      </dgm:t>
    </dgm:pt>
    <dgm:pt modelId="{233D697A-1417-4D2D-B062-89ECE1EBC9CB}" type="pres">
      <dgm:prSet presAssocID="{3B4C8B3B-283E-49F2-AD39-1BE2CB743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B6965-B96D-4D94-AAC1-BE01B274DB10}" type="pres">
      <dgm:prSet presAssocID="{CB5A23BE-C680-4689-B604-3488EB3B3AC3}" presName="composite" presStyleCnt="0"/>
      <dgm:spPr/>
    </dgm:pt>
    <dgm:pt modelId="{52BCA8E1-ABC5-400D-A0B3-B88CFEDAA284}" type="pres">
      <dgm:prSet presAssocID="{CB5A23BE-C680-4689-B604-3488EB3B3AC3}" presName="parentText" presStyleLbl="alignNode1" presStyleIdx="0" presStyleCnt="3" custLinFactNeighborX="3710" custLinFactNeighborY="-225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9C1-C28F-451C-B3CC-465387438DA5}" type="pres">
      <dgm:prSet presAssocID="{CB5A23BE-C680-4689-B604-3488EB3B3AC3}" presName="descendantText" presStyleLbl="alignAcc1" presStyleIdx="0" presStyleCnt="3" custScaleY="137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1963-1705-46FD-AA1A-43308133F108}" type="pres">
      <dgm:prSet presAssocID="{CCFBD72B-DC03-45C9-9265-15CAA7547502}" presName="sp" presStyleCnt="0"/>
      <dgm:spPr/>
    </dgm:pt>
    <dgm:pt modelId="{13E4D19A-0A6D-4338-AC4F-15499ADC22EC}" type="pres">
      <dgm:prSet presAssocID="{1023EC32-6B61-4DD3-A858-D3E4AF61E9AC}" presName="composite" presStyleCnt="0"/>
      <dgm:spPr/>
    </dgm:pt>
    <dgm:pt modelId="{41D27B5D-4946-4C52-8D57-AA1FDA441CA5}" type="pres">
      <dgm:prSet presAssocID="{1023EC32-6B61-4DD3-A858-D3E4AF61E9AC}" presName="parentText" presStyleLbl="alignNode1" presStyleIdx="1" presStyleCnt="3" custLinFactNeighborX="3710" custLinFactNeighborY="-180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653B8-BF68-43B1-86F5-25D3C611B37A}" type="pres">
      <dgm:prSet presAssocID="{1023EC32-6B61-4DD3-A858-D3E4AF61E9AC}" presName="descendantText" presStyleLbl="alignAcc1" presStyleIdx="1" presStyleCnt="3" custScaleY="125635" custLinFactNeighborX="-35" custLinFactNeighborY="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15339-F2C1-4061-8B65-76916915F0FC}" type="pres">
      <dgm:prSet presAssocID="{62104547-21D0-445F-B03D-A0DAE0C8FCB1}" presName="sp" presStyleCnt="0"/>
      <dgm:spPr/>
    </dgm:pt>
    <dgm:pt modelId="{B6D4928C-ECD3-4AED-A9DA-E9811D18746F}" type="pres">
      <dgm:prSet presAssocID="{3A5D3118-4F7F-456E-8227-CCD1086BA787}" presName="composite" presStyleCnt="0"/>
      <dgm:spPr/>
    </dgm:pt>
    <dgm:pt modelId="{A11AC1EA-7C4B-47EF-9C7E-CEB8A51C6FA4}" type="pres">
      <dgm:prSet presAssocID="{3A5D3118-4F7F-456E-8227-CCD1086BA787}" presName="parentText" presStyleLbl="alignNode1" presStyleIdx="2" presStyleCnt="3" custLinFactNeighborX="3710" custLinFactNeighborY="-315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A532-88F3-43DA-AC32-EA4511194167}" type="pres">
      <dgm:prSet presAssocID="{3A5D3118-4F7F-456E-8227-CCD1086BA787}" presName="descendantText" presStyleLbl="alignAcc1" presStyleIdx="2" presStyleCnt="3" custScaleY="116662" custLinFactNeighborX="166" custLinFactNeighborY="-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278E5636-0BF9-4177-9EA8-3F0D61250826}" type="presOf" srcId="{DFF5594D-B06F-4188-A706-F799C95C8020}" destId="{C98DA9C1-C28F-451C-B3CC-465387438DA5}" srcOrd="0" destOrd="2" presId="urn:microsoft.com/office/officeart/2005/8/layout/chevron2"/>
    <dgm:cxn modelId="{4D350DB1-0A4E-45B4-A809-A3F12311779E}" srcId="{CB5A23BE-C680-4689-B604-3488EB3B3AC3}" destId="{5E6E2C58-2C6C-4115-A436-DB693C5AF8D4}" srcOrd="0" destOrd="0" parTransId="{B8B38B19-6D01-482A-97B7-97761A1BFA68}" sibTransId="{EADB95D1-6488-43EF-9682-DEDC9D620A9B}"/>
    <dgm:cxn modelId="{24870D3D-17CE-47B8-9313-9C73C38EC9ED}" type="presOf" srcId="{DCC6E017-3EB1-43C4-B8D9-D859B0536568}" destId="{8A5653B8-BF68-43B1-86F5-25D3C611B37A}" srcOrd="0" destOrd="1" presId="urn:microsoft.com/office/officeart/2005/8/layout/chevron2"/>
    <dgm:cxn modelId="{D601E507-9C2D-4A8F-AEF6-68A226244599}" srcId="{1023EC32-6B61-4DD3-A858-D3E4AF61E9AC}" destId="{DCC6E017-3EB1-43C4-B8D9-D859B0536568}" srcOrd="1" destOrd="0" parTransId="{9BA124F8-650F-4C0F-8D9F-F22A6B440245}" sibTransId="{B790AA79-57A3-40EF-9971-FE64DFB252D8}"/>
    <dgm:cxn modelId="{C166AE59-FD22-40C4-9DD1-235E1C7D70A2}" srcId="{1023EC32-6B61-4DD3-A858-D3E4AF61E9AC}" destId="{77C24FA6-2141-4283-ACD5-B5764B1054CD}" srcOrd="0" destOrd="0" parTransId="{5768ECE1-F41C-42A5-A681-2EDF033A40B2}" sibTransId="{346959FF-DEFB-4973-A07F-97AC79633AD4}"/>
    <dgm:cxn modelId="{2AB48C29-70E5-444B-A578-3428020E929A}" type="presOf" srcId="{1023EC32-6B61-4DD3-A858-D3E4AF61E9AC}" destId="{41D27B5D-4946-4C52-8D57-AA1FDA441CA5}" srcOrd="0" destOrd="0" presId="urn:microsoft.com/office/officeart/2005/8/layout/chevron2"/>
    <dgm:cxn modelId="{02A790DF-35BB-473F-AF10-49BAE40A5C60}" type="presOf" srcId="{CB5A23BE-C680-4689-B604-3488EB3B3AC3}" destId="{52BCA8E1-ABC5-400D-A0B3-B88CFEDAA284}" srcOrd="0" destOrd="0" presId="urn:microsoft.com/office/officeart/2005/8/layout/chevron2"/>
    <dgm:cxn modelId="{0E3E63A5-3C93-4CBF-B457-A33F87BECD67}" srcId="{CB5A23BE-C680-4689-B604-3488EB3B3AC3}" destId="{C734FCE1-84BF-4EC1-998F-B4A07E8CFF23}" srcOrd="1" destOrd="0" parTransId="{EABC99A2-813B-4754-833C-94E412EBE49B}" sibTransId="{22D38210-D593-4DA9-9DAB-8BC85358A3AD}"/>
    <dgm:cxn modelId="{A52C9E8B-4583-4746-B7A3-D8A630A95C31}" srcId="{CB5A23BE-C680-4689-B604-3488EB3B3AC3}" destId="{7B236203-09FF-44D8-B875-5F06E076639B}" srcOrd="3" destOrd="0" parTransId="{2E84155F-3501-4E45-9400-972C1548AC00}" sibTransId="{DA42E1A1-FCC6-4DF7-B558-A0A0E66D30EF}"/>
    <dgm:cxn modelId="{1851CF35-1DA3-4A3F-9214-3556D96F0206}" type="presOf" srcId="{7B236203-09FF-44D8-B875-5F06E076639B}" destId="{C98DA9C1-C28F-451C-B3CC-465387438DA5}" srcOrd="0" destOrd="3" presId="urn:microsoft.com/office/officeart/2005/8/layout/chevron2"/>
    <dgm:cxn modelId="{A162FBD0-939F-4514-B49C-DB8A5BB0AF19}" type="presOf" srcId="{3A5D3118-4F7F-456E-8227-CCD1086BA787}" destId="{A11AC1EA-7C4B-47EF-9C7E-CEB8A51C6FA4}" srcOrd="0" destOrd="0" presId="urn:microsoft.com/office/officeart/2005/8/layout/chevron2"/>
    <dgm:cxn modelId="{AEE853B5-847E-479B-B904-D44226054E9E}" type="presOf" srcId="{77C24FA6-2141-4283-ACD5-B5764B1054CD}" destId="{8A5653B8-BF68-43B1-86F5-25D3C611B37A}" srcOrd="0" destOrd="0" presId="urn:microsoft.com/office/officeart/2005/8/layout/chevron2"/>
    <dgm:cxn modelId="{02CD3B2C-E8C0-4096-B615-748B27D409CE}" type="presOf" srcId="{C734FCE1-84BF-4EC1-998F-B4A07E8CFF23}" destId="{C98DA9C1-C28F-451C-B3CC-465387438DA5}" srcOrd="0" destOrd="1" presId="urn:microsoft.com/office/officeart/2005/8/layout/chevron2"/>
    <dgm:cxn modelId="{3BEB04C6-CCCA-40ED-BEBB-6EE4DD4A06C9}" srcId="{CB5A23BE-C680-4689-B604-3488EB3B3AC3}" destId="{DFF5594D-B06F-4188-A706-F799C95C8020}" srcOrd="2" destOrd="0" parTransId="{DF6B5F43-8ED7-499A-95E0-6E89B8EC1F81}" sibTransId="{CF7C8544-8344-44ED-9683-CE282F26C153}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555112DD-9F30-4139-9B6B-24C840591B6D}" type="presOf" srcId="{5E6E2C58-2C6C-4115-A436-DB693C5AF8D4}" destId="{C98DA9C1-C28F-451C-B3CC-465387438DA5}" srcOrd="0" destOrd="0" presId="urn:microsoft.com/office/officeart/2005/8/layout/chevron2"/>
    <dgm:cxn modelId="{1D828730-3E16-4DED-9BE8-FC936299D64D}" srcId="{3A5D3118-4F7F-456E-8227-CCD1086BA787}" destId="{D9FC18EF-9160-4CA8-841D-F9662AFB6422}" srcOrd="0" destOrd="0" parTransId="{9D23F7A5-66F2-47E0-ADE3-ED00E48A8E26}" sibTransId="{CA1D010C-2136-45D6-B10F-4A1F8E80B112}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6F71F342-F9D9-4329-B52F-83E8E8E469D4}" type="presOf" srcId="{3B4C8B3B-283E-49F2-AD39-1BE2CB7434C2}" destId="{233D697A-1417-4D2D-B062-89ECE1EBC9CB}" srcOrd="0" destOrd="0" presId="urn:microsoft.com/office/officeart/2005/8/layout/chevron2"/>
    <dgm:cxn modelId="{8BB1DA48-6FC3-4EBF-900E-200C7AD65605}" type="presOf" srcId="{D9FC18EF-9160-4CA8-841D-F9662AFB6422}" destId="{E5D0A532-88F3-43DA-AC32-EA4511194167}" srcOrd="0" destOrd="0" presId="urn:microsoft.com/office/officeart/2005/8/layout/chevron2"/>
    <dgm:cxn modelId="{7B5A09C3-BE03-4092-B88F-FC4977F27FAC}" type="presParOf" srcId="{233D697A-1417-4D2D-B062-89ECE1EBC9CB}" destId="{82DB6965-B96D-4D94-AAC1-BE01B274DB10}" srcOrd="0" destOrd="0" presId="urn:microsoft.com/office/officeart/2005/8/layout/chevron2"/>
    <dgm:cxn modelId="{B091DB74-1B4F-47DD-98D3-E1E4EBE7B866}" type="presParOf" srcId="{82DB6965-B96D-4D94-AAC1-BE01B274DB10}" destId="{52BCA8E1-ABC5-400D-A0B3-B88CFEDAA284}" srcOrd="0" destOrd="0" presId="urn:microsoft.com/office/officeart/2005/8/layout/chevron2"/>
    <dgm:cxn modelId="{DA8BAA47-FAF8-4064-B5A7-9EF9493F871E}" type="presParOf" srcId="{82DB6965-B96D-4D94-AAC1-BE01B274DB10}" destId="{C98DA9C1-C28F-451C-B3CC-465387438DA5}" srcOrd="1" destOrd="0" presId="urn:microsoft.com/office/officeart/2005/8/layout/chevron2"/>
    <dgm:cxn modelId="{1162E462-C2C4-4E25-99DB-1544A81528E8}" type="presParOf" srcId="{233D697A-1417-4D2D-B062-89ECE1EBC9CB}" destId="{1CD31963-1705-46FD-AA1A-43308133F108}" srcOrd="1" destOrd="0" presId="urn:microsoft.com/office/officeart/2005/8/layout/chevron2"/>
    <dgm:cxn modelId="{B4686DDD-0E6F-4ABE-A910-C642FC4111FA}" type="presParOf" srcId="{233D697A-1417-4D2D-B062-89ECE1EBC9CB}" destId="{13E4D19A-0A6D-4338-AC4F-15499ADC22EC}" srcOrd="2" destOrd="0" presId="urn:microsoft.com/office/officeart/2005/8/layout/chevron2"/>
    <dgm:cxn modelId="{AA93C63F-32EF-4E54-8322-C50ABF078BBF}" type="presParOf" srcId="{13E4D19A-0A6D-4338-AC4F-15499ADC22EC}" destId="{41D27B5D-4946-4C52-8D57-AA1FDA441CA5}" srcOrd="0" destOrd="0" presId="urn:microsoft.com/office/officeart/2005/8/layout/chevron2"/>
    <dgm:cxn modelId="{79F4481C-6D38-4ECD-B670-DFD964CAD5A9}" type="presParOf" srcId="{13E4D19A-0A6D-4338-AC4F-15499ADC22EC}" destId="{8A5653B8-BF68-43B1-86F5-25D3C611B37A}" srcOrd="1" destOrd="0" presId="urn:microsoft.com/office/officeart/2005/8/layout/chevron2"/>
    <dgm:cxn modelId="{5AAE8EED-28EE-4E3F-885E-FA230E691670}" type="presParOf" srcId="{233D697A-1417-4D2D-B062-89ECE1EBC9CB}" destId="{7B915339-F2C1-4061-8B65-76916915F0FC}" srcOrd="3" destOrd="0" presId="urn:microsoft.com/office/officeart/2005/8/layout/chevron2"/>
    <dgm:cxn modelId="{42ACB95E-D02A-4CFB-8545-DCF8C4906F30}" type="presParOf" srcId="{233D697A-1417-4D2D-B062-89ECE1EBC9CB}" destId="{B6D4928C-ECD3-4AED-A9DA-E9811D18746F}" srcOrd="4" destOrd="0" presId="urn:microsoft.com/office/officeart/2005/8/layout/chevron2"/>
    <dgm:cxn modelId="{A2D19D55-D4A4-478D-A09B-4F1279D52D55}" type="presParOf" srcId="{B6D4928C-ECD3-4AED-A9DA-E9811D18746F}" destId="{A11AC1EA-7C4B-47EF-9C7E-CEB8A51C6FA4}" srcOrd="0" destOrd="0" presId="urn:microsoft.com/office/officeart/2005/8/layout/chevron2"/>
    <dgm:cxn modelId="{9842B62A-CECD-4637-82F1-60376F70A8EB}" type="presParOf" srcId="{B6D4928C-ECD3-4AED-A9DA-E9811D18746F}" destId="{E5D0A532-88F3-43DA-AC32-EA4511194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</a:t>
          </a:r>
          <a:r>
            <a:rPr lang="ru-RU" sz="2100" kern="1200" dirty="0" smtClean="0"/>
            <a:t>.Техническая подготовка</a:t>
          </a:r>
          <a:endParaRPr lang="ru-RU" sz="2100" kern="1200" dirty="0"/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II. </a:t>
          </a:r>
          <a:r>
            <a:rPr lang="ru-RU" sz="2100" kern="1200" dirty="0" smtClean="0"/>
            <a:t>Контроль технической готовности</a:t>
          </a:r>
          <a:endParaRPr lang="ru-RU" sz="2100" kern="1200" dirty="0"/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III.</a:t>
          </a:r>
          <a:r>
            <a:rPr lang="ru-RU" sz="2100" kern="1200" dirty="0" smtClean="0"/>
            <a:t>Подготовка к печати</a:t>
          </a:r>
          <a:endParaRPr lang="ru-RU" sz="2100" kern="1200" dirty="0"/>
        </a:p>
      </dsp:txBody>
      <dsp:txXfrm>
        <a:off x="6171029" y="274084"/>
        <a:ext cx="1850549" cy="123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IV. </a:t>
          </a:r>
          <a:r>
            <a:rPr lang="ru-RU" sz="2100" kern="1200" dirty="0" smtClean="0"/>
            <a:t>Основная печать</a:t>
          </a:r>
          <a:endParaRPr lang="ru-RU" sz="2100" kern="1200" dirty="0"/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V.</a:t>
          </a:r>
          <a:r>
            <a:rPr lang="ru-RU" sz="2100" kern="1200" dirty="0" smtClean="0"/>
            <a:t>Дополни-тельная печать</a:t>
          </a:r>
          <a:endParaRPr lang="ru-RU" sz="2100" kern="1200" dirty="0"/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VI.</a:t>
          </a:r>
          <a:r>
            <a:rPr lang="ru-RU" sz="2100" kern="1200" dirty="0" smtClean="0"/>
            <a:t>Завершение экзамена</a:t>
          </a:r>
          <a:endParaRPr lang="ru-RU" sz="2100" kern="1200" dirty="0"/>
        </a:p>
      </dsp:txBody>
      <dsp:txXfrm>
        <a:off x="6171029" y="274084"/>
        <a:ext cx="1850549" cy="1233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9E034-E631-4534-8C0B-A8977C184199}">
      <dsp:nvSpPr>
        <dsp:cNvPr id="0" name=""/>
        <dsp:cNvSpPr/>
      </dsp:nvSpPr>
      <dsp:spPr>
        <a:xfrm>
          <a:off x="10344" y="0"/>
          <a:ext cx="2507456" cy="782720"/>
        </a:xfrm>
        <a:prstGeom prst="rect">
          <a:avLst/>
        </a:prstGeom>
        <a:solidFill>
          <a:srgbClr val="025B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Технический сбой </a:t>
          </a:r>
          <a:br>
            <a:rPr lang="ru-RU" sz="1600" kern="1200" dirty="0" smtClean="0">
              <a:latin typeface="Cambria" panose="02040503050406030204" pitchFamily="18" charset="0"/>
            </a:rPr>
          </a:br>
          <a:r>
            <a:rPr lang="ru-RU" sz="1600" kern="1200" dirty="0" smtClean="0">
              <a:latin typeface="Cambria" panose="02040503050406030204" pitchFamily="18" charset="0"/>
            </a:rPr>
            <a:t>на станции печати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10344" y="0"/>
        <a:ext cx="2507456" cy="782720"/>
      </dsp:txXfrm>
    </dsp:sp>
    <dsp:sp modelId="{18D207DF-99E2-43D5-B218-2D316F4FCB97}">
      <dsp:nvSpPr>
        <dsp:cNvPr id="0" name=""/>
        <dsp:cNvSpPr/>
      </dsp:nvSpPr>
      <dsp:spPr>
        <a:xfrm>
          <a:off x="28724" y="759138"/>
          <a:ext cx="2507456" cy="3094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Пригласить технического специалиста </a:t>
          </a:r>
          <a:b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через организатора </a:t>
          </a:r>
          <a:b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вне аудитории </a:t>
          </a:r>
          <a:b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для восстановления работоспособности ПО</a:t>
          </a:r>
          <a:endParaRPr lang="ru-RU" sz="1600" kern="1200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FF0000"/>
              </a:solidFill>
              <a:latin typeface="Cambria" panose="02040503050406030204" pitchFamily="18" charset="0"/>
              <a:cs typeface="Calibri" pitchFamily="34" charset="0"/>
            </a:rPr>
            <a:t>Фиксация данного факта в служебной записке</a:t>
          </a:r>
          <a:endParaRPr lang="ru-RU" sz="1600" kern="1200" dirty="0">
            <a:solidFill>
              <a:srgbClr val="FF0000"/>
            </a:solidFill>
            <a:latin typeface="Cambria" panose="02040503050406030204" pitchFamily="18" charset="0"/>
            <a:cs typeface="Calibri" pitchFamily="34" charset="0"/>
          </a:endParaRPr>
        </a:p>
      </dsp:txBody>
      <dsp:txXfrm>
        <a:off x="28724" y="759138"/>
        <a:ext cx="2507456" cy="3094987"/>
      </dsp:txXfrm>
    </dsp:sp>
    <dsp:sp modelId="{48A92509-615F-4654-BEED-09306BE0090A}">
      <dsp:nvSpPr>
        <dsp:cNvPr id="0" name=""/>
        <dsp:cNvSpPr/>
      </dsp:nvSpPr>
      <dsp:spPr>
        <a:xfrm>
          <a:off x="2808314" y="0"/>
          <a:ext cx="2507456" cy="782720"/>
        </a:xfrm>
        <a:prstGeom prst="rect">
          <a:avLst/>
        </a:prstGeom>
        <a:solidFill>
          <a:srgbClr val="025B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Участник опоздал </a:t>
          </a:r>
          <a:br>
            <a:rPr lang="ru-RU" sz="1600" kern="1200" dirty="0" smtClean="0">
              <a:latin typeface="Cambria" panose="02040503050406030204" pitchFamily="18" charset="0"/>
            </a:rPr>
          </a:br>
          <a:r>
            <a:rPr lang="ru-RU" sz="1600" kern="1200" dirty="0" smtClean="0">
              <a:latin typeface="Cambria" panose="02040503050406030204" pitchFamily="18" charset="0"/>
            </a:rPr>
            <a:t>на экзамен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2808314" y="0"/>
        <a:ext cx="2507456" cy="782720"/>
      </dsp:txXfrm>
    </dsp:sp>
    <dsp:sp modelId="{FD74FC89-8A96-4579-ACF7-22FEAD3D4C9F}">
      <dsp:nvSpPr>
        <dsp:cNvPr id="0" name=""/>
        <dsp:cNvSpPr/>
      </dsp:nvSpPr>
      <dsp:spPr>
        <a:xfrm>
          <a:off x="2756987" y="759138"/>
          <a:ext cx="2507456" cy="3094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Пригласить члена ГЭК для активации дополнительной печати ЭМ</a:t>
          </a:r>
          <a:endParaRPr lang="ru-RU" sz="1600" kern="1200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Выдать участнику ЭМ</a:t>
          </a:r>
          <a:endParaRPr lang="ru-RU" sz="1600" kern="1200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</dsp:txBody>
      <dsp:txXfrm>
        <a:off x="2756987" y="759138"/>
        <a:ext cx="2507456" cy="3094987"/>
      </dsp:txXfrm>
    </dsp:sp>
    <dsp:sp modelId="{6F9BDCC5-CAB1-40BD-8EA7-187A44BDD624}">
      <dsp:nvSpPr>
        <dsp:cNvPr id="0" name=""/>
        <dsp:cNvSpPr/>
      </dsp:nvSpPr>
      <dsp:spPr>
        <a:xfrm>
          <a:off x="5616615" y="0"/>
          <a:ext cx="2507456" cy="782720"/>
        </a:xfrm>
        <a:prstGeom prst="rect">
          <a:avLst/>
        </a:prstGeom>
        <a:solidFill>
          <a:srgbClr val="025B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Обнаружение  брака/ некомплектности или порчи  ИК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5616615" y="0"/>
        <a:ext cx="2507456" cy="782720"/>
      </dsp:txXfrm>
    </dsp:sp>
    <dsp:sp modelId="{83675DD6-83B9-48F2-B217-C892F542B73F}">
      <dsp:nvSpPr>
        <dsp:cNvPr id="0" name=""/>
        <dsp:cNvSpPr/>
      </dsp:nvSpPr>
      <dsp:spPr>
        <a:xfrm>
          <a:off x="5576521" y="759138"/>
          <a:ext cx="2507456" cy="3094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Распечатать </a:t>
          </a:r>
          <a:b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со вставленного диска  </a:t>
          </a:r>
          <a:b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и выдать новый комплект ЭМ (если участников меньше, чем ИК на диске)</a:t>
          </a:r>
          <a:endParaRPr lang="ru-RU" sz="1600" kern="1200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Распечатать ИК </a:t>
          </a:r>
          <a:b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с резервного диска </a:t>
          </a:r>
          <a:b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и выдать участнику </a:t>
          </a:r>
          <a:b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</a:br>
          <a:r>
            <a:rPr lang="ru-RU" sz="1600" kern="1200" dirty="0" smtClean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rPr>
            <a:t>(если на вставленном не осталось ЭМ), пригласив для активации члена ГЭК</a:t>
          </a:r>
          <a:endParaRPr lang="ru-RU" sz="1600" kern="1200" dirty="0">
            <a:solidFill>
              <a:srgbClr val="025B94"/>
            </a:solidFill>
            <a:latin typeface="Cambria" panose="02040503050406030204" pitchFamily="18" charset="0"/>
            <a:cs typeface="Arial" pitchFamily="34" charset="0"/>
          </a:endParaRPr>
        </a:p>
      </dsp:txBody>
      <dsp:txXfrm>
        <a:off x="5576521" y="759138"/>
        <a:ext cx="2507456" cy="3094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7336" y="139381"/>
          <a:ext cx="1006230" cy="72746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22046" y="363732"/>
        <a:ext cx="727466" cy="278764"/>
      </dsp:txXfrm>
    </dsp:sp>
    <dsp:sp modelId="{C98DA9C1-C28F-451C-B3CC-465387438DA5}">
      <dsp:nvSpPr>
        <dsp:cNvPr id="0" name=""/>
        <dsp:cNvSpPr/>
      </dsp:nvSpPr>
      <dsp:spPr>
        <a:xfrm rot="5400000">
          <a:off x="4022112" y="-3162443"/>
          <a:ext cx="839103" cy="7275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Заполнение формы ППЭ-05-02У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Сбор использованных и неиспользованных компакт-дисков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Упаковка испорченных и бракованных БР в ВДП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</dsp:txBody>
      <dsp:txXfrm rot="-5400000">
        <a:off x="803892" y="96739"/>
        <a:ext cx="7234581" cy="757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A8E1-ABC5-400D-A0B3-B88CFEDAA284}">
      <dsp:nvSpPr>
        <dsp:cNvPr id="0" name=""/>
        <dsp:cNvSpPr/>
      </dsp:nvSpPr>
      <dsp:spPr>
        <a:xfrm rot="5400000">
          <a:off x="-150169" y="181613"/>
          <a:ext cx="1210754" cy="84752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31445" y="423764"/>
        <a:ext cx="847527" cy="363227"/>
      </dsp:txXfrm>
    </dsp:sp>
    <dsp:sp modelId="{C98DA9C1-C28F-451C-B3CC-465387438DA5}">
      <dsp:nvSpPr>
        <dsp:cNvPr id="0" name=""/>
        <dsp:cNvSpPr/>
      </dsp:nvSpPr>
      <dsp:spPr>
        <a:xfrm rot="5400000">
          <a:off x="3883660" y="-3033365"/>
          <a:ext cx="1084708" cy="7156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Завершение экзамена в ПО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Заполнение формы ППЭ-05-03У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Упаковка использованных компакт-дисков в конверт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Упаковка БР в ВДП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</dsp:txBody>
      <dsp:txXfrm rot="-5400000">
        <a:off x="847528" y="55718"/>
        <a:ext cx="7104022" cy="978806"/>
      </dsp:txXfrm>
    </dsp:sp>
    <dsp:sp modelId="{41D27B5D-4946-4C52-8D57-AA1FDA441CA5}">
      <dsp:nvSpPr>
        <dsp:cNvPr id="0" name=""/>
        <dsp:cNvSpPr/>
      </dsp:nvSpPr>
      <dsp:spPr>
        <a:xfrm rot="5400000">
          <a:off x="-150169" y="1245519"/>
          <a:ext cx="1210754" cy="84752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31445" y="1487670"/>
        <a:ext cx="847527" cy="363227"/>
      </dsp:txXfrm>
    </dsp:sp>
    <dsp:sp modelId="{8A5653B8-BF68-43B1-86F5-25D3C611B37A}">
      <dsp:nvSpPr>
        <dsp:cNvPr id="0" name=""/>
        <dsp:cNvSpPr/>
      </dsp:nvSpPr>
      <dsp:spPr>
        <a:xfrm rot="5400000">
          <a:off x="3929141" y="-1896359"/>
          <a:ext cx="988735" cy="7156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Завершение экзамена в ПО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Экспорт аудиозаписей ответов на </a:t>
          </a:r>
          <a:r>
            <a:rPr lang="ru-RU" sz="1400" b="1" kern="1200" dirty="0" err="1" smtClean="0">
              <a:solidFill>
                <a:srgbClr val="005E9E"/>
              </a:solidFill>
              <a:latin typeface="Cambria" panose="02040503050406030204" pitchFamily="18" charset="0"/>
            </a:rPr>
            <a:t>флеш</a:t>
          </a: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-носитель с каждого рабочего места участника во всех аудиториях проведения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</dsp:txBody>
      <dsp:txXfrm rot="-5400000">
        <a:off x="845022" y="1236026"/>
        <a:ext cx="7108707" cy="892203"/>
      </dsp:txXfrm>
    </dsp:sp>
    <dsp:sp modelId="{A11AC1EA-7C4B-47EF-9C7E-CEB8A51C6FA4}">
      <dsp:nvSpPr>
        <dsp:cNvPr id="0" name=""/>
        <dsp:cNvSpPr/>
      </dsp:nvSpPr>
      <dsp:spPr>
        <a:xfrm rot="5400000">
          <a:off x="-150169" y="2177738"/>
          <a:ext cx="1210754" cy="84752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31445" y="2419889"/>
        <a:ext cx="847527" cy="363227"/>
      </dsp:txXfrm>
    </dsp:sp>
    <dsp:sp modelId="{E5D0A532-88F3-43DA-AC32-EA4511194167}">
      <dsp:nvSpPr>
        <dsp:cNvPr id="0" name=""/>
        <dsp:cNvSpPr/>
      </dsp:nvSpPr>
      <dsp:spPr>
        <a:xfrm rot="5400000">
          <a:off x="3966955" y="-813235"/>
          <a:ext cx="918118" cy="7156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Печать протоколов к </a:t>
          </a:r>
          <a:r>
            <a:rPr lang="ru-RU" sz="1400" b="1" kern="1200" dirty="0" err="1" smtClean="0">
              <a:solidFill>
                <a:srgbClr val="005E9E"/>
              </a:solidFill>
              <a:latin typeface="Cambria" panose="02040503050406030204" pitchFamily="18" charset="0"/>
            </a:rPr>
            <a:t>флеш-носителям</a:t>
          </a:r>
          <a:r>
            <a:rPr lang="ru-RU" sz="1400" b="1" kern="1200" dirty="0" smtClean="0">
              <a:solidFill>
                <a:srgbClr val="005E9E"/>
              </a:solidFill>
              <a:latin typeface="Cambria" panose="02040503050406030204" pitchFamily="18" charset="0"/>
            </a:rPr>
            <a:t> с аудиозаписями ответов участников, передача журналов и статуса о завершении экзамена в ППЭ в систему мониторинга готовности ППЭ </a:t>
          </a:r>
          <a:endParaRPr lang="ru-RU" sz="1400" b="1" kern="1200" dirty="0">
            <a:solidFill>
              <a:srgbClr val="005E9E"/>
            </a:solidFill>
            <a:latin typeface="Cambria" panose="02040503050406030204" pitchFamily="18" charset="0"/>
          </a:endParaRPr>
        </a:p>
      </dsp:txBody>
      <dsp:txXfrm rot="-5400000">
        <a:off x="847528" y="2351011"/>
        <a:ext cx="7112154" cy="82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BC48-9640-4C22-9534-B96FADB80137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E40B-09BA-4EC5-8FC4-03EABF439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8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5138" y="682625"/>
            <a:ext cx="6059487" cy="3409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8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47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7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0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7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FD3E1-433C-4033-8643-98142551CDD2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1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981CE1-C518-41CF-AE0A-FDC16D53A2B4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8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EAEDE8-22AC-4D92-A1DD-08B9D42B5F95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8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F256A6-DF23-40A9-9790-7FA3E76B8B90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5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06.05.2019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233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FF0-1AC0-4D4E-BA9F-EF7882ABC9B9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0299" y="4561713"/>
            <a:ext cx="91902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Хайруллина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Гульфия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Мансуровна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Заместитель директора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ГБУ «Республиканский центр мониторинга качества образования 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25033" y="1614752"/>
            <a:ext cx="10111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Организационно-технологическое обеспечение проведения ГИА 2019</a:t>
            </a:r>
            <a:endParaRPr lang="ru-RU" sz="4000" b="1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715488"/>
            <a:ext cx="7632848" cy="860511"/>
          </a:xfrm>
        </p:spPr>
        <p:txBody>
          <a:bodyPr>
            <a:norm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Видеонаблюдение в ППЭ: </a:t>
            </a:r>
            <a:b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трансляция и видеозапись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1" y="1792023"/>
            <a:ext cx="8229600" cy="4393311"/>
          </a:xfrm>
        </p:spPr>
        <p:txBody>
          <a:bodyPr>
            <a:normAutofit/>
          </a:bodyPr>
          <a:lstStyle/>
          <a:p>
            <a:r>
              <a:rPr lang="ru-RU" dirty="0" smtClean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4841" y="2949956"/>
            <a:ext cx="8202321" cy="1110057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/>
          </a:p>
        </p:txBody>
      </p:sp>
      <p:sp>
        <p:nvSpPr>
          <p:cNvPr id="5" name="Прямоугольник 4"/>
          <p:cNvSpPr/>
          <p:nvPr/>
        </p:nvSpPr>
        <p:spPr>
          <a:xfrm>
            <a:off x="2135561" y="3095918"/>
            <a:ext cx="7992888" cy="82772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rgbClr val="006AB3"/>
                </a:solidFill>
              </a:rPr>
              <a:t>Трансляция и видеозапись в Штабе ППЭ начинается не позднее 08.00 или за 30 мин до момента доставки ЭМ в ППЭ (7.00) и завершается после передачи всех ЭМ члену ГЭК или  представителю специализированной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4191860"/>
            <a:ext cx="8202321" cy="1037341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/>
          </a:p>
        </p:txBody>
      </p:sp>
      <p:sp>
        <p:nvSpPr>
          <p:cNvPr id="7" name="Прямоугольник 6"/>
          <p:cNvSpPr/>
          <p:nvPr/>
        </p:nvSpPr>
        <p:spPr>
          <a:xfrm>
            <a:off x="2063552" y="4293097"/>
            <a:ext cx="7992888" cy="827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rgbClr val="006AB3"/>
                </a:solidFill>
              </a:rPr>
              <a:t>При сканировании ЭМ в ППЭ трансляция и видеозапись завершается после получения информации из РЦОИ об успешном получении  и расшифровке переданных пакетов с электронными образами ЭМ</a:t>
            </a:r>
            <a:endParaRPr lang="ru-RU" sz="1593" i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4841" y="1465575"/>
            <a:ext cx="8202321" cy="1353552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/>
          </a:p>
        </p:txBody>
      </p:sp>
      <p:sp>
        <p:nvSpPr>
          <p:cNvPr id="9" name="Прямоугольник 8"/>
          <p:cNvSpPr/>
          <p:nvPr/>
        </p:nvSpPr>
        <p:spPr>
          <a:xfrm>
            <a:off x="2135561" y="1609672"/>
            <a:ext cx="7992888" cy="107285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rgbClr val="006AB3"/>
                </a:solidFill>
              </a:rPr>
              <a:t>Трансляция и видеозапись в аудитории проведения экзаменов осуществляется в режиме реального времени и начинается с 8.00 по местному времени и завершается после зачитывания организатором  данных протокола о проведении экзамена в аудитории (форма ППЭ-05-02) и демонстрации на камеру запечатанных ВДП с ЭМ участников ЕГЭ</a:t>
            </a:r>
            <a:endParaRPr lang="ru-RU" sz="1593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4840" y="5445224"/>
            <a:ext cx="8188680" cy="1317990"/>
          </a:xfrm>
          <a:prstGeom prst="rect">
            <a:avLst/>
          </a:prstGeom>
          <a:solidFill>
            <a:srgbClr val="025B94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chemeClr val="bg1"/>
                </a:solidFill>
              </a:rPr>
              <a:t>В случае отключения средств видеонаблюдения и  приостановления видеозаписи экзамена  более чем на 15 мин член ГЭК совместно с председателем ГЭК принимает решение об остановке экзамена с последующим аннулированием результатов участников ЕГЭ. </a:t>
            </a:r>
            <a:r>
              <a:rPr lang="ru-RU" sz="1593" u="sng" dirty="0">
                <a:solidFill>
                  <a:schemeClr val="bg1"/>
                </a:solidFill>
              </a:rPr>
              <a:t>Организатор в аудитории обязан своевременно довести информацию </a:t>
            </a:r>
            <a:br>
              <a:rPr lang="ru-RU" sz="1593" u="sng" dirty="0">
                <a:solidFill>
                  <a:schemeClr val="bg1"/>
                </a:solidFill>
              </a:rPr>
            </a:br>
            <a:r>
              <a:rPr lang="ru-RU" sz="1593" u="sng" dirty="0">
                <a:solidFill>
                  <a:schemeClr val="bg1"/>
                </a:solidFill>
              </a:rPr>
              <a:t>об отключении средств видеонаблюдения до руководителя ППЭ и(или) члена ГЭК</a:t>
            </a:r>
            <a:endParaRPr lang="ru-RU" sz="1593" u="sng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152" y="198165"/>
            <a:ext cx="8229600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Arial" charset="0"/>
              </a:rPr>
              <a:t>Печать полного комплекта черно-белых экзаменационных материалов в ППЭ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833870"/>
            <a:ext cx="2743200" cy="365125"/>
          </a:xfrm>
        </p:spPr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502834"/>
              </p:ext>
            </p:extLst>
          </p:nvPr>
        </p:nvGraphicFramePr>
        <p:xfrm>
          <a:off x="1621160" y="2126036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638221"/>
              </p:ext>
            </p:extLst>
          </p:nvPr>
        </p:nvGraphicFramePr>
        <p:xfrm>
          <a:off x="1621160" y="4411961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909192" y="3475856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Неделя до экзамена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464" y="3475856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5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дня до экзамена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5776" y="3475856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30 минут до экзамена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9152" y="5780112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До 25-30 минут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5776" y="5780112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15-20 минут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7464" y="5780112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в течение экзамена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3589" y="1656606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472" y="1656606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7624" y="1656606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16" name="Прямая со стрелкой 15"/>
          <p:cNvCxnSpPr>
            <a:stCxn id="13" idx="2"/>
          </p:cNvCxnSpPr>
          <p:nvPr/>
        </p:nvCxnSpPr>
        <p:spPr>
          <a:xfrm>
            <a:off x="2931661" y="2160662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77544" y="2160662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45696" y="2160662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237784" y="1656606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05936" y="1656606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885856" y="2160662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254008" y="2160662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283589" y="3937623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24" name="Прямая со стрелкой 23"/>
          <p:cNvCxnSpPr>
            <a:stCxn id="23" idx="2"/>
          </p:cNvCxnSpPr>
          <p:nvPr/>
        </p:nvCxnSpPr>
        <p:spPr>
          <a:xfrm>
            <a:off x="2931661" y="4441679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429472" y="3926954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>
            <a:off x="5077544" y="4431010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237784" y="3926954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05936" y="3917429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885856" y="4431010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254008" y="4421485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923956" y="1099592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8572028" y="1603648"/>
            <a:ext cx="0" cy="845046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5849820" y="3923194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445696" y="4435049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952030" y="1209600"/>
            <a:ext cx="1372492" cy="7518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43" dirty="0">
                <a:solidFill>
                  <a:prstClr val="black"/>
                </a:solidFill>
                <a:cs typeface="Arial" charset="0"/>
              </a:rPr>
              <a:t>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143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324360" y="262107"/>
            <a:ext cx="9171942" cy="595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1578" tIns="40818" rIns="81578" bIns="40818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lang="ru-RU" altLang="ru-RU" sz="3333" dirty="0"/>
              <a:t>Техническое оснащение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952023" y="1657976"/>
          <a:ext cx="10458560" cy="48569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43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4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Компонент</a:t>
                      </a:r>
                      <a:endParaRPr lang="ru-RU" sz="19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9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Станция печати ЭМ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(компьютер в аудиторию)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по 1 на каждую</a:t>
                      </a:r>
                      <a:r>
                        <a:rPr lang="ru-RU" sz="1500" baseline="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аудиторию (+ </a:t>
                      </a:r>
                      <a:r>
                        <a:rPr lang="ru-RU" sz="1500" i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 резервная станция печати с принтером на 3-4 аудитории</a:t>
                      </a: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Оптический привод для чтения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компакт-дисков </a:t>
                      </a:r>
                      <a:r>
                        <a:rPr lang="en-US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CD</a:t>
                      </a: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DVD</a:t>
                      </a: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) -</a:t>
                      </a:r>
                      <a:r>
                        <a:rPr lang="en-US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ROM</a:t>
                      </a: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по 1 на каждую аудиторию </a:t>
                      </a:r>
                      <a:r>
                        <a:rPr lang="ru-RU" sz="1500" i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+ 1 резервный на 3-4 аудитории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Локальный лазерный принтер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по 1 на каждую аудиторию </a:t>
                      </a:r>
                      <a:r>
                        <a:rPr lang="ru-RU" sz="1500" i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+ 1 резервный на 5 аудиторий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Резервные картриджи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не менее 1-го резервного картриджа на 3 лазерных принтера одной модели.</a:t>
                      </a:r>
                      <a:endParaRPr lang="ru-RU" sz="150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Бумага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В среднем 15 листов на один ИК</a:t>
                      </a:r>
                      <a:endParaRPr lang="ru-RU" sz="150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4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Станция авторизации(компьютер в штабе ППЭ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 подключением к сети Интернет)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 (+ резервная станция)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Резервный USB-модем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Флеш</a:t>
                      </a: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-накопитель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 (+ 1 резервный)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Токен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по 1 на каждого члена ГЭК, не менее 2 на ППЭ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6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Резервные кабели для подключения принтеров и сканеров к рабочим станциям.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От 1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52032" y="1119057"/>
            <a:ext cx="10544272" cy="513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381" b="1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Для печати полного комплекта ЭМ в аудиториях ППЭ</a:t>
            </a:r>
            <a:endParaRPr lang="ru-RU" sz="2381" dirty="0">
              <a:solidFill>
                <a:srgbClr val="C0000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31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128" y="620322"/>
            <a:ext cx="9202111" cy="61011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 компьютеру (станции печати, сканирования, авторизации и записи устных ответов) присваивается уникальный номер (номер не должен меняться до окончания всех экзаменов, рекомендуется наклеить на ПК наклейку с присвоенным номером)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Обязательная регистрация всех основных станций, в том числе станций печати ЭМ в соответствии с аудиториями по «рассадке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член ГЭК должен осуществить контроль технической готовности хотя бы одной станции печати ЭМ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статуса контроля технической готовности при отсутствии сведений об автоматическом распределении участников на экзамен (рассадки)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возможности печати ИК больше чем рассажено в аудиторию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забраковать ИК после окончания печати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использования резервной станции необходимо получить резервный ключ на станции авторизации.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4129" y="158657"/>
            <a:ext cx="468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Основные изменения в 2019 году</a:t>
            </a:r>
          </a:p>
        </p:txBody>
      </p:sp>
    </p:spTree>
    <p:extLst>
      <p:ext uri="{BB962C8B-B14F-4D97-AF65-F5344CB8AC3E}">
        <p14:creationId xmlns:p14="http://schemas.microsoft.com/office/powerpoint/2010/main" val="33077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5" y="878190"/>
            <a:ext cx="8685299" cy="249412"/>
          </a:xfrm>
        </p:spPr>
        <p:txBody>
          <a:bodyPr>
            <a:normAutofit fontScale="90000"/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Подготовка экзамена:  проверка готовности ППЭ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1524000" y="1268760"/>
            <a:ext cx="6504326" cy="1224136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Члены ГЭК </a:t>
            </a:r>
          </a:p>
          <a:p>
            <a:pPr algn="ctr"/>
            <a:r>
              <a:rPr lang="ru-RU" sz="1600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(Соответствие ППЭ требованиям, работоспособность, сохранность оборудования)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7680176" y="1268760"/>
            <a:ext cx="2987824" cy="1224136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позднее чем </a:t>
            </a:r>
            <a:b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</a:br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за 2 недели  до начала экзаменов 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1524000" y="4005064"/>
            <a:ext cx="6504326" cy="122400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Технический специалист ППЭ </a:t>
            </a:r>
            <a:r>
              <a:rPr lang="ru-RU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(организационно-технологические действия по подготовке к экзамену, передача статуса в систему мониторинга готовности ППЭ)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7680176" y="4005064"/>
            <a:ext cx="2988000" cy="122400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ранее 5 </a:t>
            </a:r>
            <a:b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</a:br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и не позднее 2 календарных дней до дня проведения экзамена </a:t>
            </a:r>
          </a:p>
        </p:txBody>
      </p:sp>
      <p:sp>
        <p:nvSpPr>
          <p:cNvPr id="36" name="Нашивка 35"/>
          <p:cNvSpPr/>
          <p:nvPr/>
        </p:nvSpPr>
        <p:spPr>
          <a:xfrm>
            <a:off x="1524000" y="5373216"/>
            <a:ext cx="6504326" cy="136815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Технический специалист ППЭ, члены ГЭК и руководитель ППЭ</a:t>
            </a:r>
            <a:r>
              <a:rPr lang="ru-RU" sz="24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(передача статуса в систему мониторинга готовности ППЭ с приложением протоколов технической готовности со всех подготовленных станций, включая резервные)</a:t>
            </a:r>
          </a:p>
        </p:txBody>
      </p:sp>
      <p:sp>
        <p:nvSpPr>
          <p:cNvPr id="37" name="Нашивка 36"/>
          <p:cNvSpPr/>
          <p:nvPr/>
        </p:nvSpPr>
        <p:spPr>
          <a:xfrm>
            <a:off x="7680000" y="5373216"/>
            <a:ext cx="2988000" cy="1368000"/>
          </a:xfrm>
          <a:prstGeom prst="chevron">
            <a:avLst>
              <a:gd name="adj" fmla="val 45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позднее 15:00 за 2 календарных дня до экзамена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1535890" y="2636912"/>
            <a:ext cx="6504326" cy="1224136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Руководитель ППЭ и руководитель ОО </a:t>
            </a:r>
          </a:p>
          <a:p>
            <a:pPr algn="ctr"/>
            <a:r>
              <a:rPr lang="ru-RU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(по итогам заполняется форма </a:t>
            </a:r>
            <a:br>
              <a:rPr lang="ru-RU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ППЭ-01 «Акт готовности ППЭ»)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7680176" y="2636912"/>
            <a:ext cx="2987824" cy="1224136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Не позднее чем </a:t>
            </a:r>
            <a:b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</a:br>
            <a:r>
              <a:rPr lang="ru-RU" sz="1366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за 1 календарный день до начала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2694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2614" y="84138"/>
            <a:ext cx="8251825" cy="755650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технической готовности Штаба и аудиторий ППЭ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0003" r="72498" b="17992"/>
          <a:stretch>
            <a:fillRect/>
          </a:stretch>
        </p:blipFill>
        <p:spPr bwMode="auto">
          <a:xfrm>
            <a:off x="1800226" y="1352550"/>
            <a:ext cx="19669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55813" y="4192589"/>
            <a:ext cx="1420812" cy="2873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01-01</a:t>
            </a:r>
          </a:p>
        </p:txBody>
      </p:sp>
      <p:pic>
        <p:nvPicPr>
          <p:cNvPr id="2048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0264" r="72498" b="20366"/>
          <a:stretch>
            <a:fillRect/>
          </a:stretch>
        </p:blipFill>
        <p:spPr bwMode="auto">
          <a:xfrm>
            <a:off x="4144964" y="1266825"/>
            <a:ext cx="207168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410076" y="4164014"/>
            <a:ext cx="1420813" cy="2873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01-02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3539" y="1162051"/>
            <a:ext cx="4816475" cy="5402263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30507" r="52859" b="25488"/>
          <a:stretch>
            <a:fillRect/>
          </a:stretch>
        </p:blipFill>
        <p:spPr bwMode="auto">
          <a:xfrm>
            <a:off x="6829425" y="1508126"/>
            <a:ext cx="31178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880475" y="1668464"/>
            <a:ext cx="1589088" cy="2873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01-01-У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2251" y="1181100"/>
            <a:ext cx="3952875" cy="30734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97063" y="4751389"/>
            <a:ext cx="4303712" cy="585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календарных дней, но не позднее, чем 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день до проведения экзамена</a:t>
            </a:r>
          </a:p>
        </p:txBody>
      </p:sp>
      <p:pic>
        <p:nvPicPr>
          <p:cNvPr id="20492" name="Picture 2" descr="http://blog.isocial.com.br/wp-content/uploads/vagas-em-destaque_isoci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5732463"/>
            <a:ext cx="384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3328989" y="5732463"/>
            <a:ext cx="2092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</a:p>
        </p:txBody>
      </p:sp>
      <p:pic>
        <p:nvPicPr>
          <p:cNvPr id="20494" name="Picture 2" descr="http://blog.isocial.com.br/wp-content/uploads/vagas-em-destaque_isoci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3440113"/>
            <a:ext cx="333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Box 23"/>
          <p:cNvSpPr txBox="1">
            <a:spLocks noChangeArrowheads="1"/>
          </p:cNvSpPr>
          <p:nvPr/>
        </p:nvSpPr>
        <p:spPr bwMode="auto">
          <a:xfrm>
            <a:off x="6942139" y="3440113"/>
            <a:ext cx="2092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9826" y="3563939"/>
            <a:ext cx="1636713" cy="554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день до экзамена</a:t>
            </a:r>
          </a:p>
        </p:txBody>
      </p:sp>
      <p:pic>
        <p:nvPicPr>
          <p:cNvPr id="20497" name="Picture 4" descr="http://rcoi.mcko.ru/resources/upload/RichFilemanager/documents/2017-2018/blanki/9/dop_blank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4479926"/>
            <a:ext cx="8286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7248526" y="4479926"/>
            <a:ext cx="3317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распечатанных ДБО № 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29489" y="4914900"/>
            <a:ext cx="3214687" cy="6096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нехватки ДБО № 2 печать очередного пакета осуществляется во время проведения экзамена в Штабе ППЭ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13525" y="5749925"/>
            <a:ext cx="3994150" cy="935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 календарных дня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экзамена</a:t>
            </a:r>
          </a:p>
          <a:p>
            <a:pPr algn="ctr" eaLnBrk="1" hangingPunct="1">
              <a:defRPr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выписку протокола ГЭК о лицах с ОВЗ, сдающих экзамен в данном ППЭ</a:t>
            </a:r>
          </a:p>
        </p:txBody>
      </p:sp>
    </p:spTree>
    <p:extLst>
      <p:ext uri="{BB962C8B-B14F-4D97-AF65-F5344CB8AC3E}">
        <p14:creationId xmlns:p14="http://schemas.microsoft.com/office/powerpoint/2010/main" val="35153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8791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Время прихода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26835" y="1628801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86838" y="162880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8289" y="1628801"/>
            <a:ext cx="1791082" cy="540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07.30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226835" y="234812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ЧЛЕН(Ы) ГЭК</a:t>
            </a:r>
          </a:p>
          <a:p>
            <a:pPr algn="just"/>
            <a:r>
              <a:rPr lang="ru-RU" sz="1400" dirty="0">
                <a:solidFill>
                  <a:srgbClr val="496DA7"/>
                </a:solidFill>
                <a:latin typeface="Cambria" panose="02040503050406030204" pitchFamily="18" charset="0"/>
              </a:rPr>
              <a:t>(для передачи ЭМ и проведения ЕГЭ)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86837" y="234812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688289" y="2346337"/>
            <a:ext cx="1791081" cy="5417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07.30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226835" y="3067457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ППЭ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86836" y="3067457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688289" y="3070913"/>
            <a:ext cx="1791080" cy="5365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08.00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226835" y="3786785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686835" y="378678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688288" y="3786785"/>
            <a:ext cx="179108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07.30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26835" y="450956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МЕДИЦИНСКИЕ РАБОТНИКИ</a:t>
            </a:r>
          </a:p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РАБОТНИКИ ПО ОБЕСПЕЧЕНИЮ ОХРАНЫ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686835" y="450956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688289" y="4509569"/>
            <a:ext cx="1791079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08.30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226835" y="5232353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УЧАСТНИКИ ЕГЭ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86835" y="5232353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688288" y="5232353"/>
            <a:ext cx="179108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с 09.00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2400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Пропуск в ППЭ осуществляется строго на основании удостоверения личности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847528" y="6194611"/>
            <a:ext cx="8496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ЛИЧНЫЕ ВЕЩИ ВСЕ СОТРУДНИКИ ОСТАВЛЯЮТ В СПЕЦИАЛЬНО ВЫДЕЛЕННОМ ПОМЕЩЕНИИ ДО ВХОДА В ППЭ.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847528" y="5819124"/>
            <a:ext cx="806489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762000" algn="l"/>
              </a:tabLst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При проведении ЕГЭ на дому сотрудники приходят не ранее 9.00. </a:t>
            </a:r>
          </a:p>
        </p:txBody>
      </p:sp>
    </p:spTree>
    <p:extLst>
      <p:ext uri="{BB962C8B-B14F-4D97-AF65-F5344CB8AC3E}">
        <p14:creationId xmlns:p14="http://schemas.microsoft.com/office/powerpoint/2010/main" val="32886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509713" y="122238"/>
            <a:ext cx="8934451" cy="552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Подготовительные мероприятия в день экзам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35125" y="1254125"/>
            <a:ext cx="8934450" cy="3151188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6105" y="1573238"/>
            <a:ext cx="187220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7:30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6105" y="2479857"/>
            <a:ext cx="187220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7:50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4704" y="3785296"/>
            <a:ext cx="187220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8:15</a:t>
            </a:r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3803650" y="1371600"/>
            <a:ext cx="66246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1. Получить от члена ГЭК ЭМ: сейф-пакет с электронными носителями с ЭМ, ВДП и сейф-пакеты (стандартные и большие), пакет руководителя.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Проверить комплектность и целостность ЭМ и разместить в сейфе в Штабе ППЭ. 3. Заполнить совместно с членом ГЭК РК первую часть акта приемки передачи ЭМ в ППЭ (форма ППЭ 14-01).</a:t>
            </a:r>
          </a:p>
        </p:txBody>
      </p:sp>
      <p:sp>
        <p:nvSpPr>
          <p:cNvPr id="22542" name="TextBox 18"/>
          <p:cNvSpPr txBox="1">
            <a:spLocks noChangeArrowheads="1"/>
          </p:cNvSpPr>
          <p:nvPr/>
        </p:nvSpPr>
        <p:spPr bwMode="auto">
          <a:xfrm>
            <a:off x="3803650" y="2546351"/>
            <a:ext cx="662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 приход в ППЭ организатора, ответственного за регистрацию лиц, привлекаемых к проведению ГИА в ППЭ.</a:t>
            </a:r>
          </a:p>
        </p:txBody>
      </p:sp>
      <p:sp>
        <p:nvSpPr>
          <p:cNvPr id="22543" name="TextBox 20"/>
          <p:cNvSpPr txBox="1">
            <a:spLocks noChangeArrowheads="1"/>
          </p:cNvSpPr>
          <p:nvPr/>
        </p:nvSpPr>
        <p:spPr bwMode="auto">
          <a:xfrm>
            <a:off x="3803650" y="3221039"/>
            <a:ext cx="662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контроль регистрации работников ППЭ в день экзамена.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36105" y="3140968"/>
            <a:ext cx="187220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8:00</a:t>
            </a:r>
          </a:p>
        </p:txBody>
      </p:sp>
      <p:sp>
        <p:nvSpPr>
          <p:cNvPr id="22547" name="TextBox 22"/>
          <p:cNvSpPr txBox="1">
            <a:spLocks noChangeArrowheads="1"/>
          </p:cNvSpPr>
          <p:nvPr/>
        </p:nvSpPr>
        <p:spPr bwMode="auto">
          <a:xfrm>
            <a:off x="3819525" y="3798889"/>
            <a:ext cx="662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инструктаж по процедуре проведения экзамена для работников ППЭ и выдать следующие материалы: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35126" y="4557926"/>
            <a:ext cx="4964931" cy="21985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в аудитории:</a:t>
            </a:r>
          </a:p>
          <a:p>
            <a:pPr>
              <a:defRPr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ППЭ-05-01,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ППЭ-05-02,</a:t>
            </a:r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ППЭ-12-02,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ППЭ-12-03,               ППЭ-12-04-МАШ, ППЭ-16;</a:t>
            </a:r>
          </a:p>
          <a:p>
            <a:pPr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инструкцию для участников ЕГЭ, зачитываемую организатором в аудитории перед началом экзамена (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инструкция на аудиторию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ножницы для вскрытия сейф-пакета с электронными носителями;</a:t>
            </a:r>
          </a:p>
          <a:p>
            <a:pPr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таблички с номерами аудиторий;</a:t>
            </a:r>
          </a:p>
          <a:p>
            <a:pPr marL="171450" indent="-171450">
              <a:buFontTx/>
              <a:buChar char="-"/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со штампом образовательной организации</a:t>
            </a:r>
          </a:p>
          <a:p>
            <a:pPr marL="171450" indent="-171450">
              <a:buFontTx/>
              <a:buChar char="-"/>
              <a:defRPr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для упаковки использованных черновиков.</a:t>
            </a:r>
            <a:r>
              <a:rPr lang="ru-RU" sz="1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29413" y="4968876"/>
            <a:ext cx="3714750" cy="1604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вне аудитории: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ППЭ-06-01 и ППЭ-06-02 -  для размещения на информационном стенде при входе в ППЭ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375276" y="4259263"/>
            <a:ext cx="708025" cy="481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83300" y="4246563"/>
            <a:ext cx="1906588" cy="889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543050" y="962026"/>
            <a:ext cx="2609850" cy="5048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 ППЭ</a:t>
            </a:r>
          </a:p>
        </p:txBody>
      </p:sp>
    </p:spTree>
    <p:extLst>
      <p:ext uri="{BB962C8B-B14F-4D97-AF65-F5344CB8AC3E}">
        <p14:creationId xmlns:p14="http://schemas.microsoft.com/office/powerpoint/2010/main" val="30894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7"/>
          <p:cNvSpPr>
            <a:spLocks noChangeArrowheads="1"/>
          </p:cNvSpPr>
          <p:nvPr/>
        </p:nvSpPr>
        <p:spPr bwMode="auto">
          <a:xfrm>
            <a:off x="1538288" y="207964"/>
            <a:ext cx="9129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577850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ЭМ ответственным организатором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95517" y="891445"/>
            <a:ext cx="2031680" cy="5441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9:30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5189" y="5805488"/>
            <a:ext cx="7921625" cy="863600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ключ не скачан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 9:45,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незамедлительно обратиться на «горячую линию ППЭ»</a:t>
            </a:r>
          </a:p>
        </p:txBody>
      </p:sp>
      <p:sp>
        <p:nvSpPr>
          <p:cNvPr id="19" name="Заголовок 3"/>
          <p:cNvSpPr>
            <a:spLocks noGrp="1"/>
          </p:cNvSpPr>
          <p:nvPr/>
        </p:nvSpPr>
        <p:spPr>
          <a:xfrm>
            <a:off x="1795613" y="3254595"/>
            <a:ext cx="2107549" cy="5040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Рабочая станция с выходом в интернет</a:t>
            </a: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2024063"/>
            <a:ext cx="149383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6" y="2444751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Прямоугольник 21"/>
          <p:cNvSpPr>
            <a:spLocks noChangeArrowheads="1"/>
          </p:cNvSpPr>
          <p:nvPr/>
        </p:nvSpPr>
        <p:spPr bwMode="auto">
          <a:xfrm>
            <a:off x="4516438" y="3386139"/>
            <a:ext cx="1128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 члена ГЭК</a:t>
            </a:r>
          </a:p>
        </p:txBody>
      </p:sp>
      <p:sp>
        <p:nvSpPr>
          <p:cNvPr id="5" name="Крест 4"/>
          <p:cNvSpPr/>
          <p:nvPr/>
        </p:nvSpPr>
        <p:spPr>
          <a:xfrm>
            <a:off x="3951216" y="2562578"/>
            <a:ext cx="485248" cy="491752"/>
          </a:xfrm>
          <a:prstGeom prst="plus">
            <a:avLst>
              <a:gd name="adj" fmla="val 299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Крест 25"/>
          <p:cNvSpPr/>
          <p:nvPr/>
        </p:nvSpPr>
        <p:spPr>
          <a:xfrm>
            <a:off x="5613927" y="2577208"/>
            <a:ext cx="485248" cy="491752"/>
          </a:xfrm>
          <a:prstGeom prst="plus">
            <a:avLst>
              <a:gd name="adj" fmla="val 299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41" name="Прямоугольник 27"/>
          <p:cNvSpPr>
            <a:spLocks noChangeArrowheads="1"/>
          </p:cNvSpPr>
          <p:nvPr/>
        </p:nvSpPr>
        <p:spPr bwMode="auto">
          <a:xfrm>
            <a:off x="5892800" y="3465514"/>
            <a:ext cx="15636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Флеш-накопитель</a:t>
            </a:r>
          </a:p>
        </p:txBody>
      </p:sp>
      <p:pic>
        <p:nvPicPr>
          <p:cNvPr id="26642" name="Picture 21" descr="https://avatars.mds.yandex.net/get-mpic/199079/img_id5952085689454824577/9h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2352676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 9"/>
          <p:cNvSpPr/>
          <p:nvPr/>
        </p:nvSpPr>
        <p:spPr>
          <a:xfrm>
            <a:off x="7213601" y="2543176"/>
            <a:ext cx="936625" cy="3857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91501" y="2044701"/>
            <a:ext cx="2087563" cy="16367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Скачивание ключа доступа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73225" y="1860551"/>
            <a:ext cx="8815388" cy="2157413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93913" y="4256089"/>
            <a:ext cx="7962900" cy="13684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ключа доступа к ЭМ необходимо во всех аудиториях: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выполняет загрузку ключа доступа к ЭМ в специализированное ПО «Станция печати ЭМ»;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выполняет активацию ключа доступа к ЭМ.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818299" y="2919323"/>
            <a:ext cx="284696" cy="25051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0462" y="836712"/>
            <a:ext cx="7407539" cy="416176"/>
          </a:xfrm>
        </p:spPr>
        <p:txBody>
          <a:bodyPr>
            <a:norm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Подготовка к печати ЭМ в аудитории ППЭ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36943" y="1492569"/>
            <a:ext cx="6721706" cy="73450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292" b="1" dirty="0">
                <a:ln w="0"/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9.30 </a:t>
            </a:r>
            <a:r>
              <a:rPr lang="ru-RU" sz="1292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Штабе ППЭ член ГЭК совместно с техническим специалистом </a:t>
            </a:r>
            <a:br>
              <a:rPr lang="ru-RU" sz="1292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92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скачивают ключ доступа к ЭМ.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9322" y="3430330"/>
            <a:ext cx="1962948" cy="966764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292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28865" y="3430330"/>
            <a:ext cx="2860568" cy="9667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lvl="0"/>
            <a:r>
              <a:rPr lang="ru-RU" sz="1292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Загружает ключ доступа к ЭМ </a:t>
            </a:r>
            <a:br>
              <a:rPr lang="ru-RU" sz="1292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92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 Печати ЭМ в каждой аудитории </a:t>
            </a:r>
          </a:p>
          <a:p>
            <a:pPr lvl="0"/>
            <a:r>
              <a:rPr lang="ru-RU" sz="1292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Запускает АРМ Организатора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71913" y="4546029"/>
            <a:ext cx="1950359" cy="988350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292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Член ГЭК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27296" y="4547262"/>
            <a:ext cx="2862139" cy="9871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lvl="0"/>
            <a:r>
              <a:rPr lang="ru-RU" sz="1292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Подключает к станции печати </a:t>
            </a:r>
            <a:r>
              <a:rPr lang="ru-RU" sz="1292" dirty="0" err="1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токен</a:t>
            </a:r>
            <a:r>
              <a:rPr lang="ru-RU" sz="1292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вводит пароль доступа (активирует ключ доступа к ЭМ)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36943" y="2370875"/>
            <a:ext cx="6721706" cy="8504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292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успешного скачивания ключа доступа к ЭМ с федерального портала </a:t>
            </a:r>
            <a:br>
              <a:rPr lang="ru-RU" sz="1292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92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ГЭК и технический специалист в каждой аудитории загружают и активируют </a:t>
            </a:r>
            <a:br>
              <a:rPr lang="ru-RU" sz="1292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92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 доступа к ЭМ. </a:t>
            </a:r>
            <a:endParaRPr lang="ru-RU" sz="1292" b="1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03512" y="5864503"/>
            <a:ext cx="8496944" cy="327307"/>
          </a:xfrm>
          <a:prstGeom prst="rect">
            <a:avLst/>
          </a:prstGeom>
        </p:spPr>
        <p:txBody>
          <a:bodyPr wrap="square" lIns="99034" tIns="49517" rIns="99034" bIns="49517">
            <a:spAutoFit/>
          </a:bodyPr>
          <a:lstStyle/>
          <a:p>
            <a:pPr algn="ctr"/>
            <a:r>
              <a:rPr lang="ru-RU" sz="1477" b="1" dirty="0">
                <a:solidFill>
                  <a:srgbClr val="E2001A"/>
                </a:solidFill>
              </a:rPr>
              <a:t>Организаторы в аудитории уже могут проводить первую часть инструктажа участников экзамена.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07" y="3379893"/>
            <a:ext cx="753959" cy="1184617"/>
          </a:xfrm>
          <a:prstGeom prst="rect">
            <a:avLst/>
          </a:prstGeom>
        </p:spPr>
      </p:pic>
      <p:pic>
        <p:nvPicPr>
          <p:cNvPr id="20" name="Picture 13" descr="3D деловой человек на телефоне - Стоковое фото andresr #7757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519" y="4582781"/>
            <a:ext cx="702863" cy="10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 rot="10800000">
            <a:off x="5733162" y="3803762"/>
            <a:ext cx="213083" cy="262256"/>
          </a:xfrm>
          <a:prstGeom prst="chevron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831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5746563" y="4850215"/>
            <a:ext cx="213083" cy="262256"/>
          </a:xfrm>
          <a:prstGeom prst="chevron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83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146092" y="546764"/>
            <a:ext cx="4896544" cy="328613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solidFill>
                  <a:srgbClr val="C00000"/>
                </a:solidFill>
                <a:latin typeface="Cambria" pitchFamily="18" charset="0"/>
              </a:rPr>
              <a:t>ТИПОВОЕ   </a:t>
            </a:r>
            <a:r>
              <a:rPr lang="ru-RU" sz="2400" b="1" cap="all" dirty="0" err="1">
                <a:solidFill>
                  <a:srgbClr val="C00000"/>
                </a:solidFill>
                <a:latin typeface="Cambria" pitchFamily="18" charset="0"/>
              </a:rPr>
              <a:t>ппэ</a:t>
            </a:r>
            <a: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1054" y="908715"/>
            <a:ext cx="3090863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66" y="1200814"/>
            <a:ext cx="944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4404" y="1399253"/>
            <a:ext cx="1897063" cy="827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Стационарные и (или) переносные металлоискатели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2641" y="2518440"/>
            <a:ext cx="3090862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AB3"/>
              </a:solidFill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54" y="2775614"/>
            <a:ext cx="1001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65192" y="2632740"/>
            <a:ext cx="1946275" cy="582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Средства видеонаблюдения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1054" y="4512340"/>
            <a:ext cx="3090863" cy="1590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79" y="4675853"/>
            <a:ext cx="8620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78" y="5401340"/>
            <a:ext cx="5778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14403" y="4836189"/>
            <a:ext cx="2120900" cy="722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Объявления, </a:t>
            </a: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20667" y="2675602"/>
            <a:ext cx="511175" cy="1592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В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Х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06854" y="908715"/>
            <a:ext cx="468313" cy="1592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Ш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06854" y="2675602"/>
            <a:ext cx="468313" cy="34274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У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Р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 err="1">
                <a:solidFill>
                  <a:srgbClr val="006AB3"/>
                </a:solidFill>
              </a:rPr>
              <a:t>И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442" y="908715"/>
            <a:ext cx="4010025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Программное обеспечение и компьютерное оборудование помещений для руководителя ППЭ</a:t>
            </a:r>
          </a:p>
        </p:txBody>
      </p:sp>
      <p:pic>
        <p:nvPicPr>
          <p:cNvPr id="12305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79" y="1140489"/>
            <a:ext cx="936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64" y="991265"/>
            <a:ext cx="836464" cy="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03" y="1088102"/>
            <a:ext cx="8128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78" y="1235740"/>
            <a:ext cx="674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143442" y="3026439"/>
            <a:ext cx="4010025" cy="2725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10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09" y="3822844"/>
            <a:ext cx="14573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29" y="3155028"/>
            <a:ext cx="1033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93" y="4614932"/>
            <a:ext cx="16240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96" y="3030755"/>
            <a:ext cx="996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1054" y="3531265"/>
            <a:ext cx="3090863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rgbClr val="006AB3"/>
                </a:solidFill>
              </a:rPr>
              <a:t>Системы подавления сигналов подвижной связи </a:t>
            </a:r>
            <a:br>
              <a:rPr lang="ru-RU" sz="1593" dirty="0">
                <a:solidFill>
                  <a:srgbClr val="006AB3"/>
                </a:solidFill>
              </a:rPr>
            </a:br>
            <a:r>
              <a:rPr lang="ru-RU" sz="1593" dirty="0">
                <a:solidFill>
                  <a:srgbClr val="006AB3"/>
                </a:solidFill>
              </a:rPr>
              <a:t>(по решению ГЭК)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14444" y="3822843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Станция печати</a:t>
            </a:r>
          </a:p>
        </p:txBody>
      </p:sp>
    </p:spTree>
    <p:extLst>
      <p:ext uri="{BB962C8B-B14F-4D97-AF65-F5344CB8AC3E}">
        <p14:creationId xmlns:p14="http://schemas.microsoft.com/office/powerpoint/2010/main" val="17302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5" y="808112"/>
            <a:ext cx="6983169" cy="504056"/>
          </a:xfrm>
        </p:spPr>
        <p:txBody>
          <a:bodyPr>
            <a:noAutofit/>
          </a:bodyPr>
          <a:lstStyle/>
          <a:p>
            <a:r>
              <a:rPr lang="ru-RU" altLang="ru-RU" sz="20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алгоритм действий в нестандартных ситуациях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970856" y="1335048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91544" y="5013176"/>
            <a:ext cx="8208912" cy="792088"/>
          </a:xfrm>
          <a:prstGeom prst="rec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 случае брака электронного носителя – в первую очередь используются резервные электронные носители того же объёма, что и бракованный электронный носитель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1544" y="5949280"/>
            <a:ext cx="8208912" cy="792088"/>
          </a:xfrm>
          <a:prstGeom prst="rect">
            <a:avLst/>
          </a:prstGeom>
          <a:solidFill>
            <a:srgbClr val="025B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 случае брака печати или порчи ЭМ – в первую очередь используются резервные электронные носители по 5 ЭМ. </a:t>
            </a:r>
            <a:r>
              <a:rPr lang="ru-RU" b="1" dirty="0">
                <a:solidFill>
                  <a:srgbClr val="FFFF00"/>
                </a:solidFill>
                <a:latin typeface="Cambria" panose="02040503050406030204" pitchFamily="18" charset="0"/>
              </a:rPr>
              <a:t>ЭМ заменяются ПОЛНОСТЬЮ</a:t>
            </a:r>
          </a:p>
        </p:txBody>
      </p:sp>
    </p:spTree>
    <p:extLst>
      <p:ext uri="{BB962C8B-B14F-4D97-AF65-F5344CB8AC3E}">
        <p14:creationId xmlns:p14="http://schemas.microsoft.com/office/powerpoint/2010/main" val="30512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69614" y="428506"/>
            <a:ext cx="3500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руководителя ППЭ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42645" y="958142"/>
            <a:ext cx="7499176" cy="28411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Руководитель ППЭ после получения информации о завершении печати ЭМ во всех аудиториях поручает техническому специалисту передать статус об успешном начале экзаменов в систему мониторинга готовности ППЭ с помощью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станции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авторизации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штабе ППЭ.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2644" y="4048026"/>
            <a:ext cx="8636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5E9E"/>
                </a:solidFill>
                <a:latin typeface="Cambria" panose="02040503050406030204" pitchFamily="18" charset="0"/>
              </a:rPr>
              <a:t>Начало экзамена в аудитории подготовки считается с момента завершения инструктажа и заполнения бланков, окончанием экзамена считает момент, когда аудиторию покинул последний участник.</a:t>
            </a:r>
          </a:p>
          <a:p>
            <a:endParaRPr lang="ru-RU" b="1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Максимальное время ожидания в аудитории подготовки составляет 1,5 часа</a:t>
            </a:r>
          </a:p>
        </p:txBody>
      </p:sp>
    </p:spTree>
    <p:extLst>
      <p:ext uri="{BB962C8B-B14F-4D97-AF65-F5344CB8AC3E}">
        <p14:creationId xmlns:p14="http://schemas.microsoft.com/office/powerpoint/2010/main" val="30646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8791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Продолжительность экзаменов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524000" y="6573839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26836" y="2017710"/>
            <a:ext cx="653346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МАТЕМАТИКА (профильная),  ФИЗИКА, ИНФОРМАТИКА И ИКТ, ЛИТЕРАТУРА, ОБЩЕСТВОЗНАНИЕ,  ИСТОРИЯ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86838" y="2017710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760297" y="2017710"/>
            <a:ext cx="1719075" cy="5400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235 минут</a:t>
            </a:r>
            <a:b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(3 часа 55 минут)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66911" y="4429132"/>
            <a:ext cx="6535259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МАТЕМАТИКА (базовая), ГЕОГРАФИЯ, ИНОСТРАННЫЕ ЯЗЫКИ (кроме раздела «Говорение»)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66844" y="4429132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667769" y="4429132"/>
            <a:ext cx="1717275" cy="5417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180 минут</a:t>
            </a:r>
            <a:b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(3 часа)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166910" y="3286124"/>
            <a:ext cx="653346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РУССКИЙ ЯЗЫК, ХИМИЯ,  БИОЛОГИЯ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666844" y="3286124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667768" y="3286124"/>
            <a:ext cx="1719072" cy="5417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210 минут</a:t>
            </a:r>
            <a:b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(3 часа 30 минут)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66844" y="5572140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66911" y="5572140"/>
            <a:ext cx="6535259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ИНОСТРАННЫЕ ЯЗЫКИ (раздел «Говорение»)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67769" y="5572140"/>
            <a:ext cx="1717275" cy="5417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15 минут</a:t>
            </a:r>
            <a:b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79876" y="188914"/>
            <a:ext cx="3667125" cy="401637"/>
          </a:xfrm>
          <a:prstGeom prst="rect">
            <a:avLst/>
          </a:prstGeom>
          <a:noFill/>
          <a:ln w="381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hangingPunct="1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завершения ГИА в ППЭ</a:t>
            </a:r>
          </a:p>
        </p:txBody>
      </p:sp>
      <p:sp>
        <p:nvSpPr>
          <p:cNvPr id="47107" name="Прямоугольник 1"/>
          <p:cNvSpPr>
            <a:spLocks noChangeArrowheads="1"/>
          </p:cNvSpPr>
          <p:nvPr/>
        </p:nvSpPr>
        <p:spPr bwMode="auto">
          <a:xfrm>
            <a:off x="1774826" y="692150"/>
            <a:ext cx="84677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экзамена в аудитории организаторы должны пройти в Штаб ППЭ с ЭМ и передать их руководителю ППЭ в присутствии члена ГЭК по </a:t>
            </a:r>
            <a:r>
              <a:rPr lang="ru-RU" altLang="ru-RU" sz="1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 ППЭ-14-02</a:t>
            </a:r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«Ведомость выдачи и возврата экзаменационных материалов по аудиториям ППЭ» следующие ЭМ:</a:t>
            </a:r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ВДП с бланками регистрации,</a:t>
            </a: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бланками ответов № 1,</a:t>
            </a: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бланками ответов № 2 (лист 1 и лист 2), в том числе с ДБО № 2;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КИМ участников ЕГЭ, вложенные в сейф-пакет (ВДП в аудиториях с количеством запланированных участников не более 7);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 в сейф-пакете, в котором он был</a:t>
            </a: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ВДП с испорченными комплектами ЭМ;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запечатанный конверт с использованными черновиками;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черновики; 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ППЭ-05-02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i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ППЭ-12-04-МАШ</a:t>
            </a: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ДБО № 2;</a:t>
            </a:r>
          </a:p>
          <a:p>
            <a:pPr algn="just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 записки (при наличии).</a:t>
            </a:r>
          </a:p>
        </p:txBody>
      </p:sp>
      <p:pic>
        <p:nvPicPr>
          <p:cNvPr id="47108" name="Picture 9" descr="C:\Users\ven001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7"/>
          <a:stretch>
            <a:fillRect/>
          </a:stretch>
        </p:blipFill>
        <p:spPr bwMode="auto">
          <a:xfrm>
            <a:off x="8616950" y="3184526"/>
            <a:ext cx="12461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4388" y="5013325"/>
            <a:ext cx="7848600" cy="120015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Руководитель ППЭ, получая материалы от организаторов в аудиториях в присутствии члена ГЭК, заполняет сводную ведомость учета участников ЕГЭ и использования экзаменационных материалов в ППЭ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6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форма  ППЭ-13-02-МАШ</a:t>
            </a: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altLang="ru-RU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2580248" y="56472"/>
            <a:ext cx="7430164" cy="818301"/>
          </a:xfrm>
        </p:spPr>
        <p:txBody>
          <a:bodyPr>
            <a:norm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Завершение экзамена в аудитории ППЭ </a:t>
            </a:r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1907020" y="624738"/>
            <a:ext cx="7348310" cy="640230"/>
          </a:xfrm>
        </p:spPr>
        <p:txBody>
          <a:bodyPr>
            <a:normAutofit/>
          </a:bodyPr>
          <a:lstStyle/>
          <a:p>
            <a:pPr marL="38556" indent="303917" algn="ctr">
              <a:buNone/>
            </a:pPr>
            <a:r>
              <a:rPr lang="ru-RU" sz="1662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Действия, приведенные ниже, выполняются после того, </a:t>
            </a:r>
            <a:br>
              <a:rPr lang="ru-RU" sz="1662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62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аудиторию покинут все участники экзамена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91254" y="5607317"/>
            <a:ext cx="2603639" cy="510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1, 2, </a:t>
            </a:r>
            <a:b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8460" y="5607317"/>
            <a:ext cx="5436775" cy="510030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lvl="0"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Подпись протокола</a:t>
            </a:r>
            <a:endParaRPr lang="ru-RU" sz="1477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91254" y="2316193"/>
            <a:ext cx="2603638" cy="5147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7020" y="2316193"/>
            <a:ext cx="5434396" cy="51474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Кнопка «Экзамен завершен» в ПО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691254" y="2970255"/>
            <a:ext cx="2603638" cy="5147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07020" y="2970255"/>
            <a:ext cx="5434396" cy="51474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Выгружает электронный журнал работы </a:t>
            </a:r>
          </a:p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станции печати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691255" y="3870884"/>
            <a:ext cx="2603639" cy="5106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907021" y="3623651"/>
            <a:ext cx="5434397" cy="1115280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Кнопка «Печать протокола» (у</a:t>
            </a:r>
            <a:r>
              <a:rPr lang="ru-RU" sz="147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казывается результат печати и использования ЭМ в аудитории, вводится для всех пунктов в открывшемся окне соответствующее количество экземпляров ЭМ), кнопка «Продолжить»</a:t>
            </a:r>
            <a:endParaRPr lang="ru-RU" sz="1477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91255" y="4859894"/>
            <a:ext cx="2603639" cy="5106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907021" y="4819779"/>
            <a:ext cx="5431009" cy="66190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9034" tIns="49517" rIns="99034" bIns="49517" rtlCol="0" anchor="ctr"/>
          <a:lstStyle/>
          <a:p>
            <a:pPr algn="ctr"/>
            <a:r>
              <a:rPr lang="ru-RU" sz="1477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Проверка правильности сведений указанных в протоколе, при необходимости повторная печать протокола</a:t>
            </a:r>
          </a:p>
        </p:txBody>
      </p:sp>
      <p:sp>
        <p:nvSpPr>
          <p:cNvPr id="19" name="Нашивка 18"/>
          <p:cNvSpPr/>
          <p:nvPr/>
        </p:nvSpPr>
        <p:spPr>
          <a:xfrm rot="10800000">
            <a:off x="7409795" y="2417015"/>
            <a:ext cx="213083" cy="262256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831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7409795" y="3071077"/>
            <a:ext cx="213083" cy="262256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831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0800000">
            <a:off x="7409795" y="3995081"/>
            <a:ext cx="213083" cy="262256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831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7408101" y="4984091"/>
            <a:ext cx="213083" cy="262256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831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7411703" y="5706014"/>
            <a:ext cx="213083" cy="262256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831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42568" y="1198244"/>
            <a:ext cx="8805280" cy="80656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ВСЕ УЧАСТНИКИ ЭКЗАМЕНА ОСТАЮТСЯ НА СВОИХ МЕСТАХ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ДО ЗАВЕРШЕНИЯ СБОРА ЭКЗАМЕНАЦИОННЫХ РАБОТ!</a:t>
            </a:r>
          </a:p>
        </p:txBody>
      </p:sp>
    </p:spTree>
    <p:extLst>
      <p:ext uri="{BB962C8B-B14F-4D97-AF65-F5344CB8AC3E}">
        <p14:creationId xmlns:p14="http://schemas.microsoft.com/office/powerpoint/2010/main" val="38411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8791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Комплект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524000" y="6573839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6" name="Содержимое 7" descr="Форма 11-ППЭ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1835860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1738283" y="4286256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 ЧЕРНОВИКАМИ</a:t>
            </a:r>
          </a:p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(хранится в </a:t>
            </a:r>
            <a:r>
              <a:rPr lang="ru-RU" b="1">
                <a:solidFill>
                  <a:srgbClr val="496DA7"/>
                </a:solidFill>
                <a:latin typeface="Cambria" panose="02040503050406030204" pitchFamily="18" charset="0"/>
              </a:rPr>
              <a:t>ППЭ  в течение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месяца со </a:t>
            </a:r>
            <a:r>
              <a:rPr lang="ru-RU" b="1">
                <a:solidFill>
                  <a:srgbClr val="496DA7"/>
                </a:solidFill>
                <a:latin typeface="Cambria" panose="02040503050406030204" pitchFamily="18" charset="0"/>
              </a:rPr>
              <a:t>дня проведения ЕГЭ)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498903" y="1835860"/>
            <a:ext cx="2977671" cy="2268542"/>
            <a:chOff x="5941033" y="2574612"/>
            <a:chExt cx="2977671" cy="226854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941033" y="25746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93433" y="27270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5833" y="28794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ФОРМЫ</a:t>
              </a:r>
              <a:b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АУДИТОРИИ ППЭ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702630" y="1830069"/>
            <a:ext cx="2672871" cy="1963742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ВОЗВРАТНЫЙ ДОСТАВОЧНЫЙ ПАКЕТ</a:t>
            </a:r>
            <a:b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БЛАНКАМИ ОТВЕТОВ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24000" y="1160069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через 15 минут после окончания экзамена в аудитории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ответственный организатор передает руководителю ППЭ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9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5840" y="2166027"/>
            <a:ext cx="2880320" cy="216024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548076" y="2746706"/>
            <a:ext cx="2628045" cy="144768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СЕЙФ-ПАКЕТ С ИСПОЛЬЗОВАННЫМИ КИМ И КОНТР. ЛИСТАМИ</a:t>
            </a:r>
          </a:p>
        </p:txBody>
      </p:sp>
      <p:pic>
        <p:nvPicPr>
          <p:cNvPr id="21" name="Содержимое 7" descr="Форма 11-ППЭ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103" y="4382857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575103" y="4838677"/>
            <a:ext cx="2825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ВОЗВРАТНЫЙ ДОСТАВОЧНЫЙ ПАКЕТ</a:t>
            </a:r>
            <a:b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ИСПОРЧЕННЫМИ (БРАКОВАННЫМИ) ЭМ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9" y="4469039"/>
            <a:ext cx="1450907" cy="193960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430800" y="5295912"/>
            <a:ext cx="1991903" cy="115152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СЕЙФ-ПАКЕТ С ИСПОЛЬЗОВАННЫМ </a:t>
            </a:r>
            <a:r>
              <a:rPr lang="en-US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CD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-диском</a:t>
            </a:r>
          </a:p>
        </p:txBody>
      </p:sp>
    </p:spTree>
    <p:extLst>
      <p:ext uri="{BB962C8B-B14F-4D97-AF65-F5344CB8AC3E}">
        <p14:creationId xmlns:p14="http://schemas.microsoft.com/office/powerpoint/2010/main" val="13276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567320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Завершение экзамена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71" y="2549829"/>
            <a:ext cx="129207" cy="10215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834424" y="1503095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66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все экзаменационные материалы из аудитории руководителю ППЭ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95492" y="1503096"/>
            <a:ext cx="2016224" cy="6556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Ответственный организатор в аудитории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555433" y="1894797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830797" y="2310430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66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Принимает все экзаменационные материалы из аудитории от ответственного организатора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99120" y="2287034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7555432" y="2563246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834424" y="3200557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66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Вскрывают полученные ВДП с бланками. Пересчитывают бланки, заполняют форму ППЭ-13-02 МАШ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98924" y="3200557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ППЭ, член ГЭК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7559060" y="3445281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834424" y="3795040"/>
            <a:ext cx="5724636" cy="89365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8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техническому специалисту ВДП с бланками, формы ППЭ для </a:t>
            </a:r>
            <a:r>
              <a:rPr lang="ru-RU" sz="148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сканирования и дает указание передать в мониторинг статус экзамен завершен</a:t>
            </a:r>
            <a:endParaRPr lang="ru-RU" sz="148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99120" y="4163788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7559060" y="4438933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852562" y="4733893"/>
            <a:ext cx="5724636" cy="123002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8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статус «Экзамен завершен», осуществляет </a:t>
            </a:r>
            <a:r>
              <a:rPr lang="ru-RU" sz="148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сканирование бланков, форм ППЭ, заполненной и подписанной формы ППЭ-13-02 МАШ, в присутствии членов ГЭК, руководителей ППЭ и общественных наблюдателей (при наличии)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108143" y="5084033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7577198" y="5345866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839912" y="6050271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8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Сверяет данные о количестве отсканированных бланков с формой ППЭ-13-02 МАШ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95492" y="6064822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7555432" y="6311024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ашивка 4"/>
          <p:cNvSpPr/>
          <p:nvPr/>
        </p:nvSpPr>
        <p:spPr>
          <a:xfrm>
            <a:off x="1294364" y="1613659"/>
            <a:ext cx="558197" cy="302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</p:spTree>
    <p:extLst>
      <p:ext uri="{BB962C8B-B14F-4D97-AF65-F5344CB8AC3E}">
        <p14:creationId xmlns:p14="http://schemas.microsoft.com/office/powerpoint/2010/main" val="3476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H="1">
            <a:off x="9013746" y="4159291"/>
            <a:ext cx="1109504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9038114" y="5209917"/>
            <a:ext cx="1109504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Номер слайда 1"/>
          <p:cNvSpPr txBox="1">
            <a:spLocks noGrp="1"/>
          </p:cNvSpPr>
          <p:nvPr/>
        </p:nvSpPr>
        <p:spPr bwMode="auto">
          <a:xfrm>
            <a:off x="8267700" y="6573838"/>
            <a:ext cx="23510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A66B320-95D9-4FD1-B335-FF05F6E53ECC}" type="slidenum">
              <a:rPr lang="ru-RU" sz="1400" b="1">
                <a:solidFill>
                  <a:schemeClr val="bg1"/>
                </a:solidFill>
                <a:latin typeface="Calibri" pitchFamily="34" charset="0"/>
              </a:rPr>
              <a:pPr algn="r"/>
              <a:t>27</a:t>
            </a:fld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18864322"/>
              </p:ext>
            </p:extLst>
          </p:nvPr>
        </p:nvGraphicFramePr>
        <p:xfrm>
          <a:off x="1026161" y="484629"/>
          <a:ext cx="8295640" cy="100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9090422" y="963698"/>
            <a:ext cx="705644" cy="1747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9804162" y="675714"/>
            <a:ext cx="1296988" cy="5032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17" name="Прямоугольник 75"/>
          <p:cNvSpPr>
            <a:spLocks noChangeArrowheads="1"/>
          </p:cNvSpPr>
          <p:nvPr/>
        </p:nvSpPr>
        <p:spPr bwMode="auto">
          <a:xfrm>
            <a:off x="1412240" y="45353"/>
            <a:ext cx="8909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ЗАВЕРШЕНИЕ ЭКЗАМЕНА В АУДИТОРИИ ПОДГОТОВКИ</a:t>
            </a:r>
          </a:p>
        </p:txBody>
      </p:sp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1233960" y="1437608"/>
            <a:ext cx="8856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            Если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ППЭ были случаи удаления или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незавершения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экзамена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 подготовки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бланки регистрации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таких участников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должны быть переданы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</a:rPr>
              <a:t>для упаковки по окончании экзамена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ту аудиторию проведения, куда были распределены эти участники.</a:t>
            </a:r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14962286"/>
              </p:ext>
            </p:extLst>
          </p:nvPr>
        </p:nvGraphicFramePr>
        <p:xfrm>
          <a:off x="997259" y="2449283"/>
          <a:ext cx="8004501" cy="359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8981440" y="3056023"/>
            <a:ext cx="1109504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9930528" y="3811287"/>
            <a:ext cx="1296988" cy="5048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8270240" y="8209632"/>
            <a:ext cx="279400" cy="0"/>
          </a:xfrm>
          <a:prstGeom prst="straightConnector1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9945370" y="4858186"/>
            <a:ext cx="1296988" cy="5048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945370" y="2727141"/>
            <a:ext cx="1296988" cy="50323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21" name="Прямоугольник 75"/>
          <p:cNvSpPr>
            <a:spLocks noChangeArrowheads="1"/>
          </p:cNvSpPr>
          <p:nvPr/>
        </p:nvSpPr>
        <p:spPr bwMode="auto">
          <a:xfrm>
            <a:off x="1543606" y="2042493"/>
            <a:ext cx="8909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ЗАВЕРШЕНИЕ ЭКЗАМЕНА В АУДИТОРИИ ПРОВЕДЕНИЯ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5987" y="6044304"/>
            <a:ext cx="956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Для завершения экзамена необходимо ввести пароль технического специалиста.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После завершения экзамена по ссылке «Завершить экзамен на рабочем месте»  его продолжение на данной рабочей станции невозможно. </a:t>
            </a:r>
          </a:p>
        </p:txBody>
      </p:sp>
    </p:spTree>
    <p:extLst>
      <p:ext uri="{BB962C8B-B14F-4D97-AF65-F5344CB8AC3E}">
        <p14:creationId xmlns:p14="http://schemas.microsoft.com/office/powerpoint/2010/main" val="2452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2160953" y="274154"/>
            <a:ext cx="7878001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333" b="1" dirty="0">
                <a:solidFill>
                  <a:srgbClr val="000099"/>
                </a:solidFill>
                <a:latin typeface="Cambria" pitchFamily="18" charset="0"/>
              </a:rPr>
              <a:t>Технология сканирования в ППЭ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063552" y="1700809"/>
            <a:ext cx="7992591" cy="4089765"/>
            <a:chOff x="1447800" y="1522413"/>
            <a:chExt cx="8858250" cy="4902230"/>
          </a:xfrm>
        </p:grpSpPr>
        <p:pic>
          <p:nvPicPr>
            <p:cNvPr id="36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63" y="5202238"/>
              <a:ext cx="1227137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Объект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5140325"/>
              <a:ext cx="942975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Группа 17"/>
            <p:cNvGrpSpPr>
              <a:grpSpLocks/>
            </p:cNvGrpSpPr>
            <p:nvPr/>
          </p:nvGrpSpPr>
          <p:grpSpPr bwMode="auto">
            <a:xfrm>
              <a:off x="4629150" y="1609725"/>
              <a:ext cx="1797050" cy="1575741"/>
              <a:chOff x="3098218" y="1441748"/>
              <a:chExt cx="1798064" cy="1576274"/>
            </a:xfrm>
          </p:grpSpPr>
          <p:pic>
            <p:nvPicPr>
              <p:cNvPr id="62" name="Объект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5438" y="1441748"/>
                <a:ext cx="943624" cy="630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TextBox 19"/>
              <p:cNvSpPr txBox="1">
                <a:spLocks noChangeArrowheads="1"/>
              </p:cNvSpPr>
              <p:nvPr/>
            </p:nvSpPr>
            <p:spPr bwMode="auto">
              <a:xfrm>
                <a:off x="3098218" y="2132317"/>
                <a:ext cx="1798064" cy="885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Станция загрузки электронных бланков</a:t>
                </a: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447800" y="4837113"/>
              <a:ext cx="88582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V="1">
              <a:off x="5445125" y="4765675"/>
              <a:ext cx="0" cy="709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Группа 22"/>
            <p:cNvGrpSpPr>
              <a:grpSpLocks/>
            </p:cNvGrpSpPr>
            <p:nvPr/>
          </p:nvGrpSpPr>
          <p:grpSpPr bwMode="auto">
            <a:xfrm>
              <a:off x="4287838" y="5105400"/>
              <a:ext cx="633412" cy="444500"/>
              <a:chOff x="2942369" y="3315832"/>
              <a:chExt cx="634688" cy="444500"/>
            </a:xfrm>
          </p:grpSpPr>
          <p:pic>
            <p:nvPicPr>
              <p:cNvPr id="60" name="Рисунок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2369" y="3315832"/>
                <a:ext cx="634688" cy="4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Рисунок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581" y="3347523"/>
                <a:ext cx="337476" cy="337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3609975" y="5649913"/>
              <a:ext cx="1989139" cy="77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/>
                <a:t>Зашифрованный пакет с электронными бланками</a:t>
              </a:r>
            </a:p>
          </p:txBody>
        </p:sp>
        <p:grpSp>
          <p:nvGrpSpPr>
            <p:cNvPr id="43" name="Группа 26"/>
            <p:cNvGrpSpPr>
              <a:grpSpLocks/>
            </p:cNvGrpSpPr>
            <p:nvPr/>
          </p:nvGrpSpPr>
          <p:grpSpPr bwMode="auto">
            <a:xfrm>
              <a:off x="1790700" y="2706688"/>
              <a:ext cx="1682750" cy="1477224"/>
              <a:chOff x="1109958" y="2877812"/>
              <a:chExt cx="1681788" cy="1477496"/>
            </a:xfrm>
          </p:grpSpPr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985" y="2877812"/>
                <a:ext cx="1091885" cy="8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28"/>
              <p:cNvSpPr txBox="1">
                <a:spLocks noChangeArrowheads="1"/>
              </p:cNvSpPr>
              <p:nvPr/>
            </p:nvSpPr>
            <p:spPr bwMode="auto">
              <a:xfrm>
                <a:off x="1109958" y="3728031"/>
                <a:ext cx="1681788" cy="627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Модуль связи с ППЭ</a:t>
                </a:r>
              </a:p>
            </p:txBody>
          </p:sp>
        </p:grpSp>
        <p:cxnSp>
          <p:nvCxnSpPr>
            <p:cNvPr id="44" name="Соединительная линия уступом 65"/>
            <p:cNvCxnSpPr>
              <a:endCxn id="59" idx="2"/>
            </p:cNvCxnSpPr>
            <p:nvPr/>
          </p:nvCxnSpPr>
          <p:spPr>
            <a:xfrm rot="10800000">
              <a:off x="2632076" y="4183913"/>
              <a:ext cx="2130424" cy="38173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Выноска-облако 44"/>
            <p:cNvSpPr/>
            <p:nvPr/>
          </p:nvSpPr>
          <p:spPr>
            <a:xfrm>
              <a:off x="4752975" y="4262438"/>
              <a:ext cx="1360488" cy="463550"/>
            </a:xfrm>
            <a:prstGeom prst="cloudCallout">
              <a:avLst>
                <a:gd name="adj1" fmla="val -39514"/>
                <a:gd name="adj2" fmla="val 9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ru-RU" sz="1100" b="1" dirty="0"/>
                <a:t>Интернет</a:t>
              </a:r>
            </a:p>
          </p:txBody>
        </p:sp>
        <p:sp>
          <p:nvSpPr>
            <p:cNvPr id="46" name="TextBox 31"/>
            <p:cNvSpPr txBox="1">
              <a:spLocks noChangeArrowheads="1"/>
            </p:cNvSpPr>
            <p:nvPr/>
          </p:nvSpPr>
          <p:spPr bwMode="auto">
            <a:xfrm>
              <a:off x="1555750" y="4999038"/>
              <a:ext cx="1350963" cy="4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/>
                <a:t>Штаб ППЭ</a:t>
              </a:r>
            </a:p>
          </p:txBody>
        </p:sp>
        <p:grpSp>
          <p:nvGrpSpPr>
            <p:cNvPr id="47" name="Группа 32"/>
            <p:cNvGrpSpPr>
              <a:grpSpLocks/>
            </p:cNvGrpSpPr>
            <p:nvPr/>
          </p:nvGrpSpPr>
          <p:grpSpPr bwMode="auto">
            <a:xfrm>
              <a:off x="7959725" y="1693863"/>
              <a:ext cx="2236788" cy="1372613"/>
              <a:chOff x="5057015" y="1405390"/>
              <a:chExt cx="2236125" cy="1373290"/>
            </a:xfrm>
          </p:grpSpPr>
          <p:pic>
            <p:nvPicPr>
              <p:cNvPr id="56" name="Объект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3265" y="1405390"/>
                <a:ext cx="943624" cy="630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34"/>
              <p:cNvSpPr txBox="1">
                <a:spLocks noChangeArrowheads="1"/>
              </p:cNvSpPr>
              <p:nvPr/>
            </p:nvSpPr>
            <p:spPr bwMode="auto">
              <a:xfrm>
                <a:off x="5057015" y="2151208"/>
                <a:ext cx="2236125" cy="62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ru-RU" altLang="ru-RU" sz="1400"/>
                  <a:t>Станция сканирования (бумажных бланков)</a:t>
                </a:r>
              </a:p>
            </p:txBody>
          </p:sp>
        </p:grpSp>
        <p:sp>
          <p:nvSpPr>
            <p:cNvPr id="48" name="TextBox 35"/>
            <p:cNvSpPr txBox="1">
              <a:spLocks noChangeArrowheads="1"/>
            </p:cNvSpPr>
            <p:nvPr/>
          </p:nvSpPr>
          <p:spPr bwMode="auto">
            <a:xfrm>
              <a:off x="1555750" y="1524000"/>
              <a:ext cx="2192338" cy="4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/>
                <a:t>РЦОИ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465638" y="1522413"/>
              <a:ext cx="5821362" cy="2090737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r" eaLnBrk="0" hangingPunct="0">
                <a:defRPr/>
              </a:pPr>
              <a:r>
                <a:rPr lang="ru-RU" sz="1400" dirty="0"/>
                <a:t>Закрытая сеть</a:t>
              </a:r>
            </a:p>
          </p:txBody>
        </p:sp>
        <p:cxnSp>
          <p:nvCxnSpPr>
            <p:cNvPr id="50" name="Соединительная линия уступом 91"/>
            <p:cNvCxnSpPr/>
            <p:nvPr/>
          </p:nvCxnSpPr>
          <p:spPr>
            <a:xfrm rot="5400000" flipH="1" flipV="1">
              <a:off x="3471069" y="1337469"/>
              <a:ext cx="466725" cy="227171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38"/>
            <p:cNvGrpSpPr>
              <a:grpSpLocks/>
            </p:cNvGrpSpPr>
            <p:nvPr/>
          </p:nvGrpSpPr>
          <p:grpSpPr bwMode="auto">
            <a:xfrm>
              <a:off x="3533775" y="2036763"/>
              <a:ext cx="633413" cy="444500"/>
              <a:chOff x="2942369" y="3315832"/>
              <a:chExt cx="634688" cy="444500"/>
            </a:xfrm>
          </p:grpSpPr>
          <p:pic>
            <p:nvPicPr>
              <p:cNvPr id="54" name="Рисунок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2369" y="3315832"/>
                <a:ext cx="634688" cy="44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Рисунок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581" y="3347523"/>
                <a:ext cx="337476" cy="337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2" name="Прямая со стрелкой 51"/>
            <p:cNvCxnSpPr/>
            <p:nvPr/>
          </p:nvCxnSpPr>
          <p:spPr>
            <a:xfrm flipV="1">
              <a:off x="6200775" y="2230438"/>
              <a:ext cx="2257425" cy="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42"/>
            <p:cNvSpPr txBox="1">
              <a:spLocks noChangeArrowheads="1"/>
            </p:cNvSpPr>
            <p:nvPr/>
          </p:nvSpPr>
          <p:spPr bwMode="auto">
            <a:xfrm>
              <a:off x="6381750" y="1593849"/>
              <a:ext cx="1989139" cy="77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200" dirty="0"/>
                <a:t>Стандартные пакеты с электронными бланками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5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952030" y="1209600"/>
            <a:ext cx="1372492" cy="7518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43" dirty="0">
                <a:solidFill>
                  <a:prstClr val="black"/>
                </a:solidFill>
                <a:cs typeface="Arial" charset="0"/>
              </a:rPr>
              <a:t>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143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324360" y="262107"/>
            <a:ext cx="9171942" cy="595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1578" tIns="40818" rIns="81578" bIns="40818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lang="ru-RU" altLang="ru-RU" sz="3333" dirty="0"/>
              <a:t>Техническое оснащение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65218"/>
              </p:ext>
            </p:extLst>
          </p:nvPr>
        </p:nvGraphicFramePr>
        <p:xfrm>
          <a:off x="998936" y="1886056"/>
          <a:ext cx="10240209" cy="28393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97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1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Компонент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5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Станция сканирования в ППЭ (компьютер в штабе ППЭ без подключения к сети Интернет)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 (+ резервная станция сканирования в ППЭ) ***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Сканер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 (+ 1 резервный сканер)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4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Резервные кабели для подключения принтеров и сканеров к рабочим станциям.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От 1</a:t>
                      </a:r>
                      <a:endParaRPr lang="ru-RU" sz="150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7283" marR="57283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52029" y="1286025"/>
            <a:ext cx="10287116" cy="47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143" b="1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Для сканирования ЭМ в ППЭ</a:t>
            </a:r>
            <a:endParaRPr lang="ru-RU" sz="2143" dirty="0">
              <a:solidFill>
                <a:srgbClr val="C0000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83" y="884679"/>
            <a:ext cx="9137370" cy="568905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10800000" flipV="1">
            <a:off x="2016183" y="274082"/>
            <a:ext cx="6445223" cy="3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ТИПОВАЯ СХЕМА  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аудиторий</a:t>
            </a:r>
          </a:p>
        </p:txBody>
      </p:sp>
    </p:spTree>
    <p:extLst>
      <p:ext uri="{BB962C8B-B14F-4D97-AF65-F5344CB8AC3E}">
        <p14:creationId xmlns:p14="http://schemas.microsoft.com/office/powerpoint/2010/main" val="28233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986" y="969549"/>
            <a:ext cx="8229600" cy="606872"/>
          </a:xfrm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Завершение экзамена. </a:t>
            </a:r>
            <a:b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Передача материалов в РЦОИ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93592" y="2919333"/>
            <a:ext cx="5724636" cy="79208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Подключает к Станции сканирования </a:t>
            </a:r>
            <a:r>
              <a:rPr lang="ru-RU" sz="1593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1593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выполняет экспорт электронных бланков и форм ППЭ, шифрует и подписывает сертификат члена ГЭК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58288" y="2919333"/>
            <a:ext cx="2016224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/>
            <a:r>
              <a:rPr lang="ru-RU" sz="1593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7718228" y="3323718"/>
            <a:ext cx="540060" cy="2054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993592" y="1830772"/>
            <a:ext cx="5724636" cy="79208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Формирует протокол проведения процедуры сканирования бланков форма ППЭ-15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61940" y="1835163"/>
            <a:ext cx="2016224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/>
            <a:r>
              <a:rPr lang="ru-RU" sz="1593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7709477" y="2234197"/>
            <a:ext cx="540060" cy="2054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984842" y="4986114"/>
            <a:ext cx="5724636" cy="1181006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593" dirty="0">
                <a:solidFill>
                  <a:schemeClr val="bg1"/>
                </a:solidFill>
                <a:cs typeface="Times New Roman" panose="02020603050405020304" pitchFamily="18" charset="0"/>
              </a:rPr>
              <a:t>ожидают в штабе ППЭ подтверждения от РЦОИ факта успешного получения и расшифровки переданного пакета с электронными образами бланков и форм </a:t>
            </a:r>
            <a:r>
              <a:rPr lang="ru-RU" sz="1593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ППЭ. Передает статус «Бланки переданы в РЦОИ»</a:t>
            </a:r>
            <a:endParaRPr lang="ru-RU" sz="1593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60770" y="4986114"/>
            <a:ext cx="2016224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/>
            <a:r>
              <a:rPr lang="ru-RU" sz="1593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7709477" y="5382159"/>
            <a:ext cx="540060" cy="2054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986012" y="3952724"/>
            <a:ext cx="5724636" cy="792088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Пересчитывает, вкладывает бланки в ВДП, в которой были упакованы в аудитории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61940" y="3952724"/>
            <a:ext cx="2016224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710648" y="4350169"/>
            <a:ext cx="540060" cy="2054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5641" y="1076556"/>
            <a:ext cx="634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</a:rPr>
              <a:t>Передача бланков в РЦОИ (возможные ошибки)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46265"/>
            <a:ext cx="8352928" cy="430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775522" y="836712"/>
            <a:ext cx="8892479" cy="5760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Упаковка ЭМ для передачи в РЦОИ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462337" y="137180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501261"/>
            <a:ext cx="8064895" cy="4921462"/>
          </a:xfrm>
        </p:spPr>
      </p:pic>
    </p:spTree>
    <p:extLst>
      <p:ext uri="{BB962C8B-B14F-4D97-AF65-F5344CB8AC3E}">
        <p14:creationId xmlns:p14="http://schemas.microsoft.com/office/powerpoint/2010/main" val="37939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952030" y="1209600"/>
            <a:ext cx="1372492" cy="7518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43" dirty="0">
                <a:solidFill>
                  <a:prstClr val="black"/>
                </a:solidFill>
                <a:cs typeface="Arial" charset="0"/>
              </a:rPr>
              <a:t>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143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324360" y="262107"/>
            <a:ext cx="9171942" cy="595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1578" tIns="40818" rIns="81578" bIns="40818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lang="ru-RU" altLang="ru-RU" sz="3333" dirty="0"/>
              <a:t>Упаковка ЭМ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695865" y="61275"/>
            <a:ext cx="7714718" cy="85719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endParaRPr sz="4285" dirty="0">
              <a:solidFill>
                <a:sysClr val="window" lastClr="FFFFFF"/>
              </a:solidFill>
            </a:endParaRPr>
          </a:p>
        </p:txBody>
      </p:sp>
      <p:pic>
        <p:nvPicPr>
          <p:cNvPr id="21" name="Picture 4" descr="C:\Users\VEvdokimov\Desktop\ПРЕЗЕНТАЦИИ\Картинки\Диски ЭМ\Сейф пакет лиц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451" y="3086124"/>
            <a:ext cx="2048588" cy="342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524427" y="2228932"/>
            <a:ext cx="1475084" cy="42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>
              <a:defRPr/>
            </a:pPr>
            <a:r>
              <a:rPr lang="ru-RU" sz="2143" b="1" kern="0" dirty="0">
                <a:solidFill>
                  <a:srgbClr val="000099"/>
                </a:solidFill>
                <a:latin typeface="Cambria" panose="02040503050406030204" pitchFamily="18" charset="0"/>
              </a:rPr>
              <a:t>Диск с ЭМ</a:t>
            </a:r>
          </a:p>
        </p:txBody>
      </p:sp>
      <p:cxnSp>
        <p:nvCxnSpPr>
          <p:cNvPr id="23" name="Соединительная линия уступом 22"/>
          <p:cNvCxnSpPr>
            <a:stCxn id="22" idx="2"/>
          </p:cNvCxnSpPr>
          <p:nvPr/>
        </p:nvCxnSpPr>
        <p:spPr>
          <a:xfrm rot="5400000">
            <a:off x="3289987" y="1942703"/>
            <a:ext cx="263650" cy="1680314"/>
          </a:xfrm>
          <a:prstGeom prst="bentConnector2">
            <a:avLst/>
          </a:prstGeom>
          <a:noFill/>
          <a:ln w="12700" cap="flat" cmpd="sng" algn="ctr">
            <a:solidFill>
              <a:srgbClr val="39639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3438708" y="3771877"/>
            <a:ext cx="1721946" cy="42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>
              <a:defRPr/>
            </a:pPr>
            <a:r>
              <a:rPr lang="ru-RU" sz="2143" b="1" kern="0" dirty="0">
                <a:solidFill>
                  <a:srgbClr val="000099"/>
                </a:solidFill>
                <a:latin typeface="Cambria" panose="02040503050406030204" pitchFamily="18" charset="0"/>
              </a:rPr>
              <a:t>Сейф-пакет</a:t>
            </a:r>
          </a:p>
        </p:txBody>
      </p:sp>
      <p:cxnSp>
        <p:nvCxnSpPr>
          <p:cNvPr id="25" name="Соединительная линия уступом 14"/>
          <p:cNvCxnSpPr>
            <a:stCxn id="24" idx="2"/>
            <a:endCxn id="21" idx="3"/>
          </p:cNvCxnSpPr>
          <p:nvPr/>
        </p:nvCxnSpPr>
        <p:spPr>
          <a:xfrm rot="5400000">
            <a:off x="3561597" y="4062422"/>
            <a:ext cx="606526" cy="869642"/>
          </a:xfrm>
          <a:prstGeom prst="bentConnector2">
            <a:avLst/>
          </a:prstGeom>
          <a:noFill/>
          <a:ln w="12700" cap="flat" cmpd="sng" algn="ctr">
            <a:solidFill>
              <a:srgbClr val="39639D">
                <a:lumMod val="75000"/>
              </a:srgbClr>
            </a:solidFill>
            <a:prstDash val="solid"/>
            <a:tailEnd type="arrow"/>
          </a:ln>
          <a:effectLst/>
        </p:spPr>
      </p:cxnSp>
      <p:pic>
        <p:nvPicPr>
          <p:cNvPr id="26" name="Picture 3" descr="C:\Users\VEvdokimov\Desktop\ПРЕЗЕНТАЦИИ\Картинки\Диски ЭМ\Диск ты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574" y="2314655"/>
            <a:ext cx="1547043" cy="154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210012" y="1310512"/>
            <a:ext cx="3428763" cy="75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ru-RU" sz="2143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Федеральный уровень</a:t>
            </a:r>
          </a:p>
          <a:p>
            <a:pPr algn="ctr" defTabSz="1088502">
              <a:defRPr/>
            </a:pPr>
            <a:r>
              <a:rPr lang="ru-RU" sz="2143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Упаковка диска</a:t>
            </a:r>
          </a:p>
        </p:txBody>
      </p:sp>
      <p:pic>
        <p:nvPicPr>
          <p:cNvPr id="28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1853" y="2656334"/>
            <a:ext cx="2571573" cy="383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3" descr="C:\Users\VEvdokimov\Desktop\Сейф-пакет 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34" y="2314652"/>
            <a:ext cx="2543548" cy="383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6867472" y="1310512"/>
            <a:ext cx="3428763" cy="75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ru-RU" sz="2143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Региональный уровень</a:t>
            </a:r>
          </a:p>
          <a:p>
            <a:pPr algn="ctr" defTabSz="1088502">
              <a:defRPr/>
            </a:pPr>
            <a:r>
              <a:rPr lang="ru-RU" sz="2143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Упаковка на ППЭ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66936" y="5743456"/>
            <a:ext cx="1693092" cy="751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>
              <a:defRPr/>
            </a:pPr>
            <a:r>
              <a:rPr lang="ru-RU" sz="2143" b="1" kern="0" dirty="0">
                <a:solidFill>
                  <a:srgbClr val="000099"/>
                </a:solidFill>
                <a:latin typeface="Cambria" panose="02040503050406030204" pitchFamily="18" charset="0"/>
              </a:rPr>
              <a:t>Большой </a:t>
            </a:r>
          </a:p>
          <a:p>
            <a:pPr algn="ctr" defTabSz="1088502">
              <a:defRPr/>
            </a:pPr>
            <a:r>
              <a:rPr lang="ru-RU" sz="2143" b="1" kern="0" dirty="0">
                <a:solidFill>
                  <a:srgbClr val="000099"/>
                </a:solidFill>
                <a:latin typeface="Cambria" panose="02040503050406030204" pitchFamily="18" charset="0"/>
              </a:rPr>
              <a:t>сейф-пакет</a:t>
            </a:r>
          </a:p>
        </p:txBody>
      </p:sp>
      <p:cxnSp>
        <p:nvCxnSpPr>
          <p:cNvPr id="32" name="Соединительная линия уступом 14"/>
          <p:cNvCxnSpPr>
            <a:stCxn id="31" idx="0"/>
            <a:endCxn id="29" idx="1"/>
          </p:cNvCxnSpPr>
          <p:nvPr/>
        </p:nvCxnSpPr>
        <p:spPr>
          <a:xfrm rot="5400000" flipH="1" flipV="1">
            <a:off x="5548783" y="4596205"/>
            <a:ext cx="1511950" cy="782552"/>
          </a:xfrm>
          <a:prstGeom prst="bentConnector2">
            <a:avLst/>
          </a:prstGeom>
          <a:noFill/>
          <a:ln w="12700" cap="flat" cmpd="sng" algn="ctr">
            <a:solidFill>
              <a:srgbClr val="39639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>
          <a:xfrm>
            <a:off x="5153090" y="1310472"/>
            <a:ext cx="0" cy="5118696"/>
          </a:xfrm>
          <a:prstGeom prst="line">
            <a:avLst/>
          </a:prstGeom>
          <a:noFill/>
          <a:ln w="28575" cap="flat" cmpd="sng" algn="ctr">
            <a:solidFill>
              <a:srgbClr val="39639D">
                <a:lumMod val="75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32907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5109" y="4215286"/>
            <a:ext cx="2589881" cy="19424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8791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Формирование комплекта ЭМ для РЦОИ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524000" y="6573839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27650" y="1412776"/>
            <a:ext cx="2977671" cy="2268542"/>
            <a:chOff x="179512" y="1835860"/>
            <a:chExt cx="2977671" cy="2268542"/>
          </a:xfrm>
        </p:grpSpPr>
        <p:pic>
          <p:nvPicPr>
            <p:cNvPr id="16" name="Содержимое 7" descr="Форма 11-ППЭ_new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835860"/>
              <a:ext cx="2672871" cy="1963742"/>
            </a:xfrm>
            <a:prstGeom prst="rect">
              <a:avLst/>
            </a:prstGeom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Содержимое 7" descr="Форма 11-ППЭ_new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912" y="1988260"/>
              <a:ext cx="2672871" cy="1963742"/>
            </a:xfrm>
            <a:prstGeom prst="rect">
              <a:avLst/>
            </a:prstGeom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Содержимое 7" descr="Форма 11-ППЭ_new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312" y="2140660"/>
              <a:ext cx="2672871" cy="1963742"/>
            </a:xfrm>
            <a:prstGeom prst="rect">
              <a:avLst/>
            </a:prstGeom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4312" y="2140660"/>
              <a:ext cx="2672871" cy="1963742"/>
            </a:xfrm>
            <a:prstGeom prst="rect">
              <a:avLst/>
            </a:prstGeom>
            <a:noFill/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  <a:t>ВОЗВРАТНЫЕ ДОСТАВОЧНЫЕ ПАКЕТЫ</a:t>
              </a:r>
              <a:br>
                <a:rPr lang="ru-RU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</a:br>
              <a:r>
                <a:rPr lang="ru-RU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  <a:t>С БЛАНКАМИ ОТВЕТОВ</a:t>
              </a: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20" name="Содержимое 7" descr="Форма 11-ППЭ_n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414" y="4391143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465442" y="4864245"/>
            <a:ext cx="2977671" cy="1160101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НЕИСПОЛЬЗОВАННЫЕ ВДП И СЕЙФ-ПАКЕТЫ</a:t>
            </a:r>
          </a:p>
        </p:txBody>
      </p:sp>
      <p:pic>
        <p:nvPicPr>
          <p:cNvPr id="25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9713" y="3234730"/>
            <a:ext cx="4702117" cy="35265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677085" y="3898806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</a:t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С ДОКУМЕНТАМИ</a:t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ППЭ (вскрытый </a:t>
            </a:r>
            <a:r>
              <a:rPr lang="ru-RU" sz="16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  <a:p>
            <a:pPr algn="ctr"/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НЕ СКРЕПЛЯТЬ!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57034" y="1248727"/>
            <a:ext cx="3293654" cy="1190456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УПАКОВАТЬ В БОЛЬШОЙ СЕЙФ-ПАКЕТ</a:t>
            </a:r>
          </a:p>
        </p:txBody>
      </p:sp>
    </p:spTree>
    <p:extLst>
      <p:ext uri="{BB962C8B-B14F-4D97-AF65-F5344CB8AC3E}">
        <p14:creationId xmlns:p14="http://schemas.microsoft.com/office/powerpoint/2010/main" val="2048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" r="19942" b="59310"/>
          <a:stretch/>
        </p:blipFill>
        <p:spPr>
          <a:xfrm>
            <a:off x="803726" y="1255058"/>
            <a:ext cx="10591610" cy="3801036"/>
          </a:xfrm>
        </p:spPr>
      </p:pic>
    </p:spTree>
    <p:extLst>
      <p:ext uri="{BB962C8B-B14F-4D97-AF65-F5344CB8AC3E}">
        <p14:creationId xmlns:p14="http://schemas.microsoft.com/office/powerpoint/2010/main" val="23174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705" y="182880"/>
            <a:ext cx="9649149" cy="6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14" y="397036"/>
            <a:ext cx="8686624" cy="57429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9430" y="1087399"/>
            <a:ext cx="983051" cy="9282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49" y="945336"/>
            <a:ext cx="903153" cy="8527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31" y="1018738"/>
            <a:ext cx="1124733" cy="11247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43" y="1094058"/>
            <a:ext cx="817977" cy="8179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0136" y="1055542"/>
            <a:ext cx="930544" cy="93054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2492897"/>
            <a:ext cx="451235" cy="45123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39" y="3308220"/>
            <a:ext cx="908460" cy="11241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98" y="3324397"/>
            <a:ext cx="903759" cy="11183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27" y="3331638"/>
            <a:ext cx="889535" cy="11007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71" y="3240714"/>
            <a:ext cx="1721352" cy="1107410"/>
          </a:xfrm>
          <a:prstGeom prst="rect">
            <a:avLst/>
          </a:prstGeom>
        </p:spPr>
      </p:pic>
      <p:sp>
        <p:nvSpPr>
          <p:cNvPr id="51" name="Заголовок 1"/>
          <p:cNvSpPr txBox="1">
            <a:spLocks/>
          </p:cNvSpPr>
          <p:nvPr/>
        </p:nvSpPr>
        <p:spPr>
          <a:xfrm>
            <a:off x="2605425" y="1470789"/>
            <a:ext cx="6983169" cy="860511"/>
          </a:xfrm>
          <a:prstGeom prst="rect">
            <a:avLst/>
          </a:prstGeom>
        </p:spPr>
        <p:txBody>
          <a:bodyPr vert="horz" lIns="97205" tIns="48603" rIns="97205" bIns="48603" rtlCol="0" anchor="ctr">
            <a:normAutofit fontScale="975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ru-RU" sz="2959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3" y="2348881"/>
            <a:ext cx="759283" cy="759283"/>
          </a:xfrm>
          <a:prstGeom prst="rect">
            <a:avLst/>
          </a:prstGeom>
        </p:spPr>
      </p:pic>
      <p:sp>
        <p:nvSpPr>
          <p:cNvPr id="19" name="Плюс 18"/>
          <p:cNvSpPr/>
          <p:nvPr/>
        </p:nvSpPr>
        <p:spPr>
          <a:xfrm>
            <a:off x="2402969" y="5768757"/>
            <a:ext cx="404911" cy="43204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5" name="TextBox 4"/>
          <p:cNvSpPr txBox="1"/>
          <p:nvPr/>
        </p:nvSpPr>
        <p:spPr>
          <a:xfrm>
            <a:off x="3035829" y="5851501"/>
            <a:ext cx="576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организаторов и общественного наблюдателя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7928" y="3140968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Станция печати ЭМ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4761" y="3970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ТИПОВАЯ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аудиториЯ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80" y="3297396"/>
            <a:ext cx="908460" cy="11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985312"/>
            <a:ext cx="6192688" cy="436910"/>
          </a:xfrm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ИНЯЗ. Устная часть. Общая схема ППЭ</a:t>
            </a:r>
            <a:b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34221" y="6270578"/>
            <a:ext cx="2133781" cy="354124"/>
          </a:xfrm>
        </p:spPr>
        <p:txBody>
          <a:bodyPr/>
          <a:lstStyle/>
          <a:p>
            <a:fld id="{B1CE1BC5-3012-4DAD-88BA-CDCD47E0AA43}" type="slidenum">
              <a:rPr lang="ru-RU" sz="1366" b="1">
                <a:solidFill>
                  <a:schemeClr val="bg1"/>
                </a:solidFill>
              </a:rPr>
              <a:pPr/>
              <a:t>5</a:t>
            </a:fld>
            <a:endParaRPr lang="ru-RU" sz="1366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54694" y="1676513"/>
            <a:ext cx="3785227" cy="48710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291" tIns="45145" rIns="90291" bIns="45145" rtlCol="0" anchor="b"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Аудитории проведения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53298" y="1676512"/>
            <a:ext cx="3410924" cy="4861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291" tIns="45145" rIns="90291" bIns="45145" rtlCol="0" anchor="b"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98" y="1049366"/>
            <a:ext cx="2192303" cy="1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2945" y="1833695"/>
            <a:ext cx="3042724" cy="19802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4655" y="3885647"/>
            <a:ext cx="3061015" cy="211178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56" y="1769621"/>
            <a:ext cx="2390952" cy="16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92" y="3885646"/>
            <a:ext cx="2390952" cy="16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506788"/>
            <a:ext cx="1809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3254376"/>
            <a:ext cx="18859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1199457" y="647701"/>
            <a:ext cx="10153128" cy="820230"/>
          </a:xfrm>
        </p:spPr>
        <p:txBody>
          <a:bodyPr>
            <a:noAutofit/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лица, имеющие право находиться в ППЭ в день 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8313" y="1347789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Представители СМИ</a:t>
            </a:r>
          </a:p>
        </p:txBody>
      </p:sp>
      <p:pic>
        <p:nvPicPr>
          <p:cNvPr id="1639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052638"/>
            <a:ext cx="908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4" y="2025650"/>
            <a:ext cx="1703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46364" y="2128839"/>
            <a:ext cx="5641975" cy="7651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dirty="0"/>
              <a:t>присутствуют в аудиториях только до момента  начала печати или выдачи участникам ЕГЭ ЭМ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78314" y="3167064"/>
            <a:ext cx="61674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Общественные наблюдатели</a:t>
            </a:r>
          </a:p>
        </p:txBody>
      </p:sp>
      <p:pic>
        <p:nvPicPr>
          <p:cNvPr id="16394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02039"/>
            <a:ext cx="13525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3713" y="3933056"/>
            <a:ext cx="6904037" cy="15875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/>
              <a:t>имеют удостоверение об аккредитации;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/>
              <a:t>могут свободно перемещаться по ППЭ (при этом в одной аудитории находится не более одного общественного наблюдателя);</a:t>
            </a:r>
          </a:p>
          <a:p>
            <a:pPr marL="195144" indent="-195144">
              <a:buFont typeface="Arial" panose="020B0604020202020204" pitchFamily="34" charset="0"/>
              <a:buChar char="•"/>
              <a:defRPr/>
            </a:pPr>
            <a:r>
              <a:rPr lang="ru-RU" dirty="0"/>
              <a:t>фиксируют все нарушения во время проведения экзамена и доводят до членов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9577" y="5661248"/>
            <a:ext cx="5616575" cy="552450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Должностные лица </a:t>
            </a:r>
            <a:r>
              <a:rPr lang="ru-RU" sz="2000" dirty="0" err="1">
                <a:solidFill>
                  <a:schemeClr val="bg1"/>
                </a:solidFill>
              </a:rPr>
              <a:t>Рособрнадзора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ОИВ субъекта 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38314" y="6195666"/>
            <a:ext cx="8975725" cy="44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38" b="1" dirty="0">
                <a:solidFill>
                  <a:srgbClr val="FF0000"/>
                </a:solidFill>
              </a:rPr>
              <a:t>Допуск в ППЭ вышеперечисленных лиц осуществляется при наличии документов, </a:t>
            </a:r>
          </a:p>
          <a:p>
            <a:pPr algn="ctr">
              <a:defRPr/>
            </a:pPr>
            <a:r>
              <a:rPr lang="ru-RU" sz="1138" b="1" dirty="0">
                <a:solidFill>
                  <a:srgbClr val="FF0000"/>
                </a:solidFill>
              </a:rPr>
              <a:t>удостоверяющих личность, и документов, подтверждающих их полномочия</a:t>
            </a:r>
          </a:p>
        </p:txBody>
      </p:sp>
      <p:pic>
        <p:nvPicPr>
          <p:cNvPr id="16398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4" y="1897064"/>
            <a:ext cx="17033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309786" y="5786454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738414" y="4143380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93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7597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8791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ЭМ в день проведения 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</a:rPr>
              <a:t>егэ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(печать в ППЭ)</a:t>
            </a:r>
            <a:endParaRPr lang="ru-RU" sz="14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72264" y="2864099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7473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93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5231905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1161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2999656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28913" y="1575313"/>
            <a:ext cx="2081071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СОТРУДНИК СС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711625" y="3046254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FF0000"/>
                </a:solidFill>
                <a:latin typeface="Cambria" panose="02040503050406030204" pitchFamily="18" charset="0"/>
              </a:rPr>
              <a:t>в 7.30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79876" y="3046253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FF0000"/>
                </a:solidFill>
                <a:latin typeface="Cambria" panose="02040503050406030204" pitchFamily="18" charset="0"/>
              </a:rPr>
              <a:t>в 7.30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51022" y="1616573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до начала экзамена</a:t>
            </a:r>
          </a:p>
          <a:p>
            <a:pPr algn="ctr"/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В штабе ППЭ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52993" y="5786455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730534" y="4572009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ПОСЛЕ ЗАВЕРШЕНИЯ экзамена упаковать ЭМ и ждать очереди на передачу ЭМ в ШТАБЕ РУКОВОДИТЕЛЮ ППЭ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524000" y="6573839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3348034" y="5248274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52992" y="5286388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</a:t>
            </a:r>
          </a:p>
        </p:txBody>
      </p:sp>
      <p:sp>
        <p:nvSpPr>
          <p:cNvPr id="41" name="Выгнутая вниз стрелка 40"/>
          <p:cNvSpPr/>
          <p:nvPr/>
        </p:nvSpPr>
        <p:spPr>
          <a:xfrm rot="18498395" flipH="1">
            <a:off x="6604696" y="5514921"/>
            <a:ext cx="1611349" cy="6204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8090732" flipH="1">
            <a:off x="5095868" y="4357695"/>
            <a:ext cx="1656000" cy="5940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4738678" y="4462454"/>
            <a:ext cx="1357321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809720" y="4143380"/>
            <a:ext cx="2016224" cy="107157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СОТРУДНИК СС</a:t>
            </a:r>
          </a:p>
          <a:p>
            <a:pPr algn="ctr"/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61161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166824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41" name="Выгнутая вниз стрелка 40"/>
          <p:cNvSpPr/>
          <p:nvPr/>
        </p:nvSpPr>
        <p:spPr>
          <a:xfrm flipH="1">
            <a:off x="5270469" y="4951647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93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7597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6089" y="96556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ЭМ в день проведения 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</a:rPr>
              <a:t>егэ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(бумажная технология)</a:t>
            </a:r>
            <a:endParaRPr lang="ru-RU" sz="14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72264" y="2864099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 ППЭ</a:t>
            </a: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7473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93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5231905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1161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2999656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28913" y="1575313"/>
            <a:ext cx="2081071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СОТРУДНИК СС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551022" y="1616573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до начала экзамена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581258" y="4496860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ПОСЛЕ ЗАВЕРШЕНИЯ экзамена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524000" y="657383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8015606">
            <a:off x="3480601" y="5205798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38282" y="5715016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27" name="Выгнутая вниз стрелка 26"/>
          <p:cNvSpPr/>
          <p:nvPr/>
        </p:nvSpPr>
        <p:spPr>
          <a:xfrm flipH="1">
            <a:off x="2738414" y="514351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3108190">
            <a:off x="1837708" y="5205796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35560" y="3309275"/>
            <a:ext cx="5496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ЭМ 11  по БРАЙЛЮ доставляет в ППЭ и в РЦОИ на обработку  спецсвязь.</a:t>
            </a:r>
            <a:endParaRPr lang="en-US" alt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404" y="603745"/>
            <a:ext cx="8697144" cy="609616"/>
          </a:xfrm>
        </p:spPr>
        <p:txBody>
          <a:bodyPr>
            <a:normAutofit/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Подготовка экзамена:</a:t>
            </a:r>
            <a:r>
              <a:rPr lang="en-US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 </a:t>
            </a: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информационная 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2866" y="1148352"/>
            <a:ext cx="77419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ЗАПРЕЩАЕТСЯ</a:t>
            </a:r>
          </a:p>
          <a:p>
            <a:pPr algn="ctr"/>
            <a:r>
              <a:rPr lang="ru-RU" b="1" dirty="0">
                <a:solidFill>
                  <a:srgbClr val="025B94"/>
                </a:solidFill>
              </a:rPr>
              <a:t>Иметь при себе и использовать средства связи (кроме штаба ППЭ по служебной необходимости определенным категориям работников), 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1462" y="2509972"/>
            <a:ext cx="7964727" cy="272232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solidFill>
                  <a:srgbClr val="C00000"/>
                </a:solidFill>
              </a:rPr>
              <a:t>Категорически запрещается: </a:t>
            </a:r>
          </a:p>
          <a:p>
            <a:pPr algn="ctr"/>
            <a:r>
              <a:rPr lang="ru-RU" b="1" i="1" dirty="0">
                <a:solidFill>
                  <a:srgbClr val="025B94"/>
                </a:solidFill>
              </a:rPr>
              <a:t>* выносить из аудиторий и ППЭ экзаменационные материалы на</a:t>
            </a:r>
          </a:p>
          <a:p>
            <a:pPr algn="ctr"/>
            <a:r>
              <a:rPr lang="ru-RU" b="1" i="1" dirty="0">
                <a:solidFill>
                  <a:srgbClr val="025B94"/>
                </a:solidFill>
              </a:rPr>
              <a:t>бумажных или электронных носителях</a:t>
            </a:r>
          </a:p>
          <a:p>
            <a:pPr algn="ctr"/>
            <a:r>
              <a:rPr lang="ru-RU" b="1" i="1" dirty="0">
                <a:solidFill>
                  <a:srgbClr val="025B94"/>
                </a:solidFill>
              </a:rPr>
              <a:t>* фотографировать КИМ  и бланки ответов экзаменационных работ</a:t>
            </a:r>
          </a:p>
          <a:p>
            <a:pPr algn="ctr"/>
            <a:r>
              <a:rPr lang="ru-RU" b="1" i="1" dirty="0">
                <a:solidFill>
                  <a:srgbClr val="025B94"/>
                </a:solidFill>
              </a:rPr>
              <a:t>*передавать информацию третьим лицам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062" y="1333158"/>
            <a:ext cx="1514552" cy="1131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257" y="3366416"/>
            <a:ext cx="1429540" cy="1176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8693" y="1490542"/>
            <a:ext cx="1144805" cy="862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8692" y="1530176"/>
            <a:ext cx="1065208" cy="822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4087" y="3464925"/>
            <a:ext cx="1317110" cy="1019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2540" y="3403775"/>
            <a:ext cx="1317110" cy="110218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049845" y="5416337"/>
            <a:ext cx="6874204" cy="59686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dirty="0">
                <a:solidFill>
                  <a:schemeClr val="bg1"/>
                </a:solidFill>
              </a:rPr>
              <a:t>Федеральный закон от 30 декабря 2001 г. № 195</a:t>
            </a:r>
          </a:p>
          <a:p>
            <a:pPr algn="ctr"/>
            <a:r>
              <a:rPr lang="ru-RU" sz="1366" dirty="0">
                <a:solidFill>
                  <a:schemeClr val="bg1"/>
                </a:solidFill>
              </a:rPr>
              <a:t>«Кодекс Российской Федерации об административных  правонарушениях»</a:t>
            </a:r>
          </a:p>
        </p:txBody>
      </p:sp>
    </p:spTree>
    <p:extLst>
      <p:ext uri="{BB962C8B-B14F-4D97-AF65-F5344CB8AC3E}">
        <p14:creationId xmlns:p14="http://schemas.microsoft.com/office/powerpoint/2010/main" val="9672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2129</Words>
  <Application>Microsoft Office PowerPoint</Application>
  <PresentationFormat>Широкоэкранный</PresentationFormat>
  <Paragraphs>416</Paragraphs>
  <Slides>36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Times New Roman</vt:lpstr>
      <vt:lpstr>Verdana</vt:lpstr>
      <vt:lpstr>Wingdings</vt:lpstr>
      <vt:lpstr>Тема Office</vt:lpstr>
      <vt:lpstr>Организационно-технологическое обеспечение проведения ГИА 2019</vt:lpstr>
      <vt:lpstr>ТИПОВОЕ   ппэ </vt:lpstr>
      <vt:lpstr>Презентация PowerPoint</vt:lpstr>
      <vt:lpstr>Презентация PowerPoint</vt:lpstr>
      <vt:lpstr>ИНЯЗ. Устная часть. Общая схема ППЭ </vt:lpstr>
      <vt:lpstr>лица, имеющие право находиться в ППЭ в день экзамена</vt:lpstr>
      <vt:lpstr>Презентация PowerPoint</vt:lpstr>
      <vt:lpstr>Презентация PowerPoint</vt:lpstr>
      <vt:lpstr>Подготовка экзамена: информационная безопасность</vt:lpstr>
      <vt:lpstr>Видеонаблюдение в ППЭ:  трансляция и видеозапись</vt:lpstr>
      <vt:lpstr>Печать полного комплекта черно-белых экзаменационных материалов в ППЭ</vt:lpstr>
      <vt:lpstr>Презентация PowerPoint</vt:lpstr>
      <vt:lpstr>Презентация PowerPoint</vt:lpstr>
      <vt:lpstr>Подготовка экзамена:  проверка готовности ППЭ</vt:lpstr>
      <vt:lpstr>Контроль технической готовности Штаба и аудиторий ППЭ</vt:lpstr>
      <vt:lpstr>Презентация PowerPoint</vt:lpstr>
      <vt:lpstr>Презентация PowerPoint</vt:lpstr>
      <vt:lpstr>Презентация PowerPoint</vt:lpstr>
      <vt:lpstr>Подготовка к печати ЭМ в аудитории ППЭ</vt:lpstr>
      <vt:lpstr>алгоритм действий в нестандартных ситуациях</vt:lpstr>
      <vt:lpstr>Презентация PowerPoint</vt:lpstr>
      <vt:lpstr>Презентация PowerPoint</vt:lpstr>
      <vt:lpstr>Презентация PowerPoint</vt:lpstr>
      <vt:lpstr>Завершение экзамена в аудитории ППЭ </vt:lpstr>
      <vt:lpstr>Презентация PowerPoint</vt:lpstr>
      <vt:lpstr>Завершение экзамена</vt:lpstr>
      <vt:lpstr>Презентация PowerPoint</vt:lpstr>
      <vt:lpstr>Презентация PowerPoint</vt:lpstr>
      <vt:lpstr>Презентация PowerPoint</vt:lpstr>
      <vt:lpstr>Завершение экзамена.  Передача материалов в РЦОИ</vt:lpstr>
      <vt:lpstr>Презентация PowerPoint</vt:lpstr>
      <vt:lpstr>Упаковка ЭМ для передачи в РЦОИ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Дамир Закиров</dc:creator>
  <cp:lastModifiedBy>Артём ДАМ. Дяковецкий</cp:lastModifiedBy>
  <cp:revision>29</cp:revision>
  <dcterms:created xsi:type="dcterms:W3CDTF">2019-05-05T10:51:07Z</dcterms:created>
  <dcterms:modified xsi:type="dcterms:W3CDTF">2019-05-06T06:06:06Z</dcterms:modified>
</cp:coreProperties>
</file>