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3" r:id="rId9"/>
    <p:sldId id="264" r:id="rId10"/>
    <p:sldId id="265" r:id="rId11"/>
    <p:sldId id="272" r:id="rId12"/>
    <p:sldId id="266" r:id="rId13"/>
    <p:sldId id="268" r:id="rId14"/>
    <p:sldId id="269" r:id="rId15"/>
    <p:sldId id="267" r:id="rId16"/>
    <p:sldId id="270" r:id="rId17"/>
    <p:sldId id="271" r:id="rId18"/>
  </p:sldIdLst>
  <p:sldSz cx="12192000" cy="6858000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8AA"/>
    <a:srgbClr val="1A2832"/>
    <a:srgbClr val="1C2935"/>
    <a:srgbClr val="2E3B45"/>
    <a:srgbClr val="34424C"/>
    <a:srgbClr val="182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Информация по </a:t>
            </a:r>
            <a:r>
              <a:rPr lang="ru-RU" dirty="0"/>
              <a:t>приемке материалов ЕГЭ,%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101207709861009"/>
          <c:y val="9.8622130195686816E-2"/>
          <c:w val="0.2688046468418252"/>
          <c:h val="0.872506484694962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Лист1!$C$8:$D$21</c:f>
              <c:multiLvlStrCache>
                <c:ptCount val="14"/>
                <c:lvl>
                  <c:pt idx="0">
                    <c:v>Неправомерно поставлена подпись организатора в поле "Удален с экзамена"</c:v>
                  </c:pt>
                  <c:pt idx="1">
                    <c:v>Не заполнена верхняя часть поля</c:v>
                  </c:pt>
                  <c:pt idx="2">
                    <c:v>Нет подписи участника</c:v>
                  </c:pt>
                  <c:pt idx="3">
                    <c:v>Не заполнено поле "Замена ошибочных ответов"</c:v>
                  </c:pt>
                  <c:pt idx="4">
                    <c:v>Нет подписи организатора</c:v>
                  </c:pt>
                  <c:pt idx="5">
                    <c:v>Не заполнена верхняя часть поля</c:v>
                  </c:pt>
                  <c:pt idx="6">
                    <c:v>Лист 2 заполнен при незаполненном 1</c:v>
                  </c:pt>
                  <c:pt idx="7">
                    <c:v>Не заполнена верхняя часть поля</c:v>
                  </c:pt>
                  <c:pt idx="8">
                    <c:v>Работа выполнена после знака «Z»</c:v>
                  </c:pt>
                  <c:pt idx="9">
                    <c:v>Не проставлен знак «Z»</c:v>
                  </c:pt>
                  <c:pt idx="10">
                    <c:v>Неверно привязан дополнительный бланк к основному бланку ответов №2</c:v>
                  </c:pt>
                  <c:pt idx="11">
                    <c:v>Выдан при не заполненном БО 2</c:v>
                  </c:pt>
                  <c:pt idx="12">
                    <c:v>Неправильная нумерация листов</c:v>
                  </c:pt>
                  <c:pt idx="13">
                    <c:v>Не заполнена верхняя часть поля</c:v>
                  </c:pt>
                </c:lvl>
                <c:lvl>
                  <c:pt idx="0">
                    <c:v>РБ </c:v>
                  </c:pt>
                  <c:pt idx="2">
                    <c:v>БО №1 </c:v>
                  </c:pt>
                  <c:pt idx="6">
                    <c:v>БО № 2</c:v>
                  </c:pt>
                  <c:pt idx="10">
                    <c:v>ДБО </c:v>
                  </c:pt>
                </c:lvl>
              </c:multiLvlStrCache>
            </c:multiLvlStrRef>
          </c:cat>
          <c:val>
            <c:numRef>
              <c:f>Лист1!$E$8:$E$21</c:f>
              <c:numCache>
                <c:formatCode>0</c:formatCode>
                <c:ptCount val="14"/>
                <c:pt idx="0">
                  <c:v>9.67741935483871</c:v>
                </c:pt>
                <c:pt idx="1">
                  <c:v>5.376344086021505</c:v>
                </c:pt>
                <c:pt idx="2">
                  <c:v>32.258064516129032</c:v>
                </c:pt>
                <c:pt idx="3">
                  <c:v>27.956989247311824</c:v>
                </c:pt>
                <c:pt idx="4">
                  <c:v>3.225806451612903</c:v>
                </c:pt>
                <c:pt idx="5">
                  <c:v>6.4516129032258061</c:v>
                </c:pt>
                <c:pt idx="6">
                  <c:v>2.1505376344086025</c:v>
                </c:pt>
                <c:pt idx="7">
                  <c:v>3.225806451612903</c:v>
                </c:pt>
                <c:pt idx="8">
                  <c:v>1.0752688172043012</c:v>
                </c:pt>
                <c:pt idx="9">
                  <c:v>29.032258064516132</c:v>
                </c:pt>
                <c:pt idx="10">
                  <c:v>38.70967741935484</c:v>
                </c:pt>
                <c:pt idx="11">
                  <c:v>0</c:v>
                </c:pt>
                <c:pt idx="12">
                  <c:v>1.0752688172043012</c:v>
                </c:pt>
                <c:pt idx="13">
                  <c:v>13.978494623655912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947142496"/>
        <c:axId val="-947136512"/>
      </c:barChart>
      <c:catAx>
        <c:axId val="-9471424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947136512"/>
        <c:crosses val="autoZero"/>
        <c:auto val="1"/>
        <c:lblAlgn val="ctr"/>
        <c:lblOffset val="100"/>
        <c:noMultiLvlLbl val="0"/>
      </c:catAx>
      <c:valAx>
        <c:axId val="-947136512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-94714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/>
              <a:t>Информация</a:t>
            </a:r>
            <a:r>
              <a:rPr lang="ru-RU" sz="2400" baseline="0" dirty="0" smtClean="0"/>
              <a:t> </a:t>
            </a:r>
            <a:r>
              <a:rPr lang="ru-RU" sz="2400" dirty="0" smtClean="0"/>
              <a:t>по </a:t>
            </a:r>
            <a:r>
              <a:rPr lang="ru-RU" sz="2400" dirty="0"/>
              <a:t>приемке материалов ЕГЭ, </a:t>
            </a:r>
            <a:r>
              <a:rPr lang="en-US" sz="2400" dirty="0"/>
              <a:t>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8254101703422534"/>
          <c:y val="0.12638680461368973"/>
          <c:w val="0.42714036243477527"/>
          <c:h val="0.835118017892404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Лист1!$I$25:$I$30</c:f>
              <c:strCache>
                <c:ptCount val="6"/>
                <c:pt idx="0">
                  <c:v>Не предоставлен акт об испорченном/бракованном диске</c:v>
                </c:pt>
                <c:pt idx="1">
                  <c:v>Нарушен порядок расположения бланков в конверте</c:v>
                </c:pt>
                <c:pt idx="2">
                  <c:v>Неверно заполнена МАШ форма</c:v>
                </c:pt>
                <c:pt idx="3">
                  <c:v>Работа продолжена на оборотной стороне бланка</c:v>
                </c:pt>
                <c:pt idx="4">
                  <c:v>Шарикова ручка</c:v>
                </c:pt>
                <c:pt idx="5">
                  <c:v>Неверно заполнен сопроводительный бланк доставочного пакета/старый бланк</c:v>
                </c:pt>
              </c:strCache>
            </c:strRef>
          </c:cat>
          <c:val>
            <c:numRef>
              <c:f>Лист1!$J$25:$J$30</c:f>
              <c:numCache>
                <c:formatCode>0</c:formatCode>
                <c:ptCount val="6"/>
                <c:pt idx="0">
                  <c:v>9.67741935483871</c:v>
                </c:pt>
                <c:pt idx="1">
                  <c:v>19.35483870967742</c:v>
                </c:pt>
                <c:pt idx="2">
                  <c:v>9.67741935483871</c:v>
                </c:pt>
                <c:pt idx="3">
                  <c:v>4.3010752688172049</c:v>
                </c:pt>
                <c:pt idx="4">
                  <c:v>8.6021505376344098</c:v>
                </c:pt>
                <c:pt idx="5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152877232"/>
        <c:axId val="-1152887024"/>
      </c:barChart>
      <c:catAx>
        <c:axId val="-11528772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52887024"/>
        <c:crosses val="autoZero"/>
        <c:auto val="1"/>
        <c:lblAlgn val="ctr"/>
        <c:lblOffset val="100"/>
        <c:noMultiLvlLbl val="0"/>
      </c:catAx>
      <c:valAx>
        <c:axId val="-1152887024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-115287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>
                <a:solidFill>
                  <a:schemeClr val="tx1"/>
                </a:solidFill>
              </a:rPr>
              <a:t>Нарушения при оформлении бланков, %</a:t>
            </a:r>
          </a:p>
        </c:rich>
      </c:tx>
      <c:layout>
        <c:manualLayout>
          <c:xMode val="edge"/>
          <c:yMode val="edge"/>
          <c:x val="5.9295706705258064E-2"/>
          <c:y val="3.66972565429595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0881107300082426E-2"/>
          <c:y val="0.15482866568873754"/>
          <c:w val="0.93175275666518531"/>
          <c:h val="0.266550439225075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Лист1!$E$3</c:f>
              <c:strCache>
                <c:ptCount val="1"/>
                <c:pt idx="0">
                  <c:v>Матем.</c:v>
                </c:pt>
              </c:strCache>
            </c:strRef>
          </c:tx>
          <c:spPr>
            <a:ln w="31750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609172767144263E-2"/>
                  <c:y val="-7.1590245344434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609172767144253E-2"/>
                  <c:y val="-6.8532084263771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711511908294151E-2"/>
                  <c:y val="-5.93577592707381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267083537034554E-2"/>
                  <c:y val="-5.62997564390313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829008884012965E-2"/>
                  <c:y val="-5.93577592707381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1534008683068016E-2"/>
                  <c:y val="-2.26605559152774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2959621226599877E-2"/>
                  <c:y val="-5.256239083789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1534008683068089E-2"/>
                  <c:y val="-1.96024512033642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3711511908294232E-2"/>
                  <c:y val="-5.32415953583682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6.0974433188615536E-3"/>
                  <c:y val="-1.348624177953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7018813314037626E-2"/>
                  <c:y val="1.40367006276820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3820811911708237E-2"/>
                  <c:y val="-3.18349425405952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3.3111432706222868E-2"/>
                  <c:y val="-2.26605559152774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3.3313538321676404E-2"/>
                  <c:y val="-2.6530655830762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3815726000964786E-2"/>
                  <c:y val="1.097859591576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Лист1!$C$4:$D$23</c:f>
              <c:multiLvlStrCache>
                <c:ptCount val="20"/>
                <c:lvl>
                  <c:pt idx="0">
                    <c:v>Не предоставлен акт об испорченном/бракованном диске</c:v>
                  </c:pt>
                  <c:pt idx="1">
                    <c:v>Нарушен порядок расположения бланков в конверте</c:v>
                  </c:pt>
                  <c:pt idx="2">
                    <c:v>Неверно заполнена МАШ форма</c:v>
                  </c:pt>
                  <c:pt idx="3">
                    <c:v>Работа продолжена на оборотной стороне бланка</c:v>
                  </c:pt>
                  <c:pt idx="4">
                    <c:v>Неправомерно поставлена подпись организатора в поле "Удален с экзамена"</c:v>
                  </c:pt>
                  <c:pt idx="5">
                    <c:v>Не заполнена верхняя часть поля</c:v>
                  </c:pt>
                  <c:pt idx="6">
                    <c:v>Нет подписи участника</c:v>
                  </c:pt>
                  <c:pt idx="7">
                    <c:v>Не заполнено поле "Замена ошибочных ответов"</c:v>
                  </c:pt>
                  <c:pt idx="8">
                    <c:v>Нет подписи организатора</c:v>
                  </c:pt>
                  <c:pt idx="9">
                    <c:v>Не заполнена верхняя часть поля</c:v>
                  </c:pt>
                  <c:pt idx="10">
                    <c:v>Лист 2 заполнен при незаполненном 1</c:v>
                  </c:pt>
                  <c:pt idx="11">
                    <c:v>Не заполнена верхняя часть поля</c:v>
                  </c:pt>
                  <c:pt idx="12">
                    <c:v>Работа выполнена после знака «Z»</c:v>
                  </c:pt>
                  <c:pt idx="13">
                    <c:v>Не проставлен знак «Z»</c:v>
                  </c:pt>
                  <c:pt idx="14">
                    <c:v>Неверно привязан дополнительный бланк к основному бланку ответов №2</c:v>
                  </c:pt>
                  <c:pt idx="15">
                    <c:v>Выдан при не заполненном БО 2</c:v>
                  </c:pt>
                  <c:pt idx="16">
                    <c:v>Неправильная нумерация листов</c:v>
                  </c:pt>
                  <c:pt idx="17">
                    <c:v>Не заполнена верхняя часть поля</c:v>
                  </c:pt>
                  <c:pt idx="18">
                    <c:v>Шарикова ручка</c:v>
                  </c:pt>
                  <c:pt idx="19">
                    <c:v>Неверно заполнен сопроводительный бланк доставочного пакета/старый бланк</c:v>
                  </c:pt>
                </c:lvl>
                <c:lvl>
                  <c:pt idx="4">
                    <c:v>РБ </c:v>
                  </c:pt>
                  <c:pt idx="6">
                    <c:v>БО №1 </c:v>
                  </c:pt>
                  <c:pt idx="10">
                    <c:v>БО № 2</c:v>
                  </c:pt>
                  <c:pt idx="14">
                    <c:v>ДБО </c:v>
                  </c:pt>
                </c:lvl>
              </c:multiLvlStrCache>
            </c:multiLvlStrRef>
          </c:cat>
          <c:val>
            <c:numRef>
              <c:f>Лист1!$E$4:$E$23</c:f>
              <c:numCache>
                <c:formatCode>0</c:formatCode>
                <c:ptCount val="20"/>
                <c:pt idx="0">
                  <c:v>9.67741935483871</c:v>
                </c:pt>
                <c:pt idx="1">
                  <c:v>19.35483870967742</c:v>
                </c:pt>
                <c:pt idx="2">
                  <c:v>9.67741935483871</c:v>
                </c:pt>
                <c:pt idx="3">
                  <c:v>4.3010752688172049</c:v>
                </c:pt>
                <c:pt idx="4">
                  <c:v>9.67741935483871</c:v>
                </c:pt>
                <c:pt idx="5">
                  <c:v>5.376344086021505</c:v>
                </c:pt>
                <c:pt idx="6">
                  <c:v>32.258064516129032</c:v>
                </c:pt>
                <c:pt idx="7">
                  <c:v>27.956989247311824</c:v>
                </c:pt>
                <c:pt idx="8">
                  <c:v>3.225806451612903</c:v>
                </c:pt>
                <c:pt idx="9">
                  <c:v>6.4516129032258061</c:v>
                </c:pt>
                <c:pt idx="10">
                  <c:v>2.1505376344086025</c:v>
                </c:pt>
                <c:pt idx="11">
                  <c:v>3.225806451612903</c:v>
                </c:pt>
                <c:pt idx="12">
                  <c:v>1.0752688172043012</c:v>
                </c:pt>
                <c:pt idx="13">
                  <c:v>29.032258064516132</c:v>
                </c:pt>
                <c:pt idx="14">
                  <c:v>38.70967741935484</c:v>
                </c:pt>
                <c:pt idx="15">
                  <c:v>0</c:v>
                </c:pt>
                <c:pt idx="16">
                  <c:v>1.0752688172043012</c:v>
                </c:pt>
                <c:pt idx="17">
                  <c:v>13.978494623655912</c:v>
                </c:pt>
                <c:pt idx="18">
                  <c:v>8.6021505376344098</c:v>
                </c:pt>
                <c:pt idx="19">
                  <c:v>40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Лист1!$F$3</c:f>
              <c:strCache>
                <c:ptCount val="1"/>
                <c:pt idx="0">
                  <c:v>Русск.яз.</c:v>
                </c:pt>
              </c:strCache>
            </c:strRef>
          </c:tx>
          <c:spPr>
            <a:ln w="31750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2.5735567970204841E-2"/>
                  <c:y val="-4.685224839400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9.3005306319345355E-3"/>
                  <c:y val="-2.5718660627190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96719729860106E-2"/>
                      <c:h val="5.449542596629487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Лист1!$C$4:$D$23</c:f>
              <c:multiLvlStrCache>
                <c:ptCount val="20"/>
                <c:lvl>
                  <c:pt idx="0">
                    <c:v>Не предоставлен акт об испорченном/бракованном диске</c:v>
                  </c:pt>
                  <c:pt idx="1">
                    <c:v>Нарушен порядок расположения бланков в конверте</c:v>
                  </c:pt>
                  <c:pt idx="2">
                    <c:v>Неверно заполнена МАШ форма</c:v>
                  </c:pt>
                  <c:pt idx="3">
                    <c:v>Работа продолжена на оборотной стороне бланка</c:v>
                  </c:pt>
                  <c:pt idx="4">
                    <c:v>Неправомерно поставлена подпись организатора в поле "Удален с экзамена"</c:v>
                  </c:pt>
                  <c:pt idx="5">
                    <c:v>Не заполнена верхняя часть поля</c:v>
                  </c:pt>
                  <c:pt idx="6">
                    <c:v>Нет подписи участника</c:v>
                  </c:pt>
                  <c:pt idx="7">
                    <c:v>Не заполнено поле "Замена ошибочных ответов"</c:v>
                  </c:pt>
                  <c:pt idx="8">
                    <c:v>Нет подписи организатора</c:v>
                  </c:pt>
                  <c:pt idx="9">
                    <c:v>Не заполнена верхняя часть поля</c:v>
                  </c:pt>
                  <c:pt idx="10">
                    <c:v>Лист 2 заполнен при незаполненном 1</c:v>
                  </c:pt>
                  <c:pt idx="11">
                    <c:v>Не заполнена верхняя часть поля</c:v>
                  </c:pt>
                  <c:pt idx="12">
                    <c:v>Работа выполнена после знака «Z»</c:v>
                  </c:pt>
                  <c:pt idx="13">
                    <c:v>Не проставлен знак «Z»</c:v>
                  </c:pt>
                  <c:pt idx="14">
                    <c:v>Неверно привязан дополнительный бланк к основному бланку ответов №2</c:v>
                  </c:pt>
                  <c:pt idx="15">
                    <c:v>Выдан при не заполненном БО 2</c:v>
                  </c:pt>
                  <c:pt idx="16">
                    <c:v>Неправильная нумерация листов</c:v>
                  </c:pt>
                  <c:pt idx="17">
                    <c:v>Не заполнена верхняя часть поля</c:v>
                  </c:pt>
                  <c:pt idx="18">
                    <c:v>Шарикова ручка</c:v>
                  </c:pt>
                  <c:pt idx="19">
                    <c:v>Неверно заполнен сопроводительный бланк доставочного пакета/старый бланк</c:v>
                  </c:pt>
                </c:lvl>
                <c:lvl>
                  <c:pt idx="4">
                    <c:v>РБ </c:v>
                  </c:pt>
                  <c:pt idx="6">
                    <c:v>БО №1 </c:v>
                  </c:pt>
                  <c:pt idx="10">
                    <c:v>БО № 2</c:v>
                  </c:pt>
                  <c:pt idx="14">
                    <c:v>ДБО </c:v>
                  </c:pt>
                </c:lvl>
              </c:multiLvlStrCache>
            </c:multiLvlStrRef>
          </c:cat>
          <c:val>
            <c:numRef>
              <c:f>Лист1!$F$4:$F$23</c:f>
              <c:numCache>
                <c:formatCode>0</c:formatCode>
                <c:ptCount val="20"/>
                <c:pt idx="0">
                  <c:v>7.4468085106382977</c:v>
                </c:pt>
                <c:pt idx="1">
                  <c:v>18.085106382978726</c:v>
                </c:pt>
                <c:pt idx="2">
                  <c:v>14.893617021276595</c:v>
                </c:pt>
                <c:pt idx="3">
                  <c:v>1.0638297872340425</c:v>
                </c:pt>
                <c:pt idx="4">
                  <c:v>6.3829787234042552</c:v>
                </c:pt>
                <c:pt idx="5">
                  <c:v>2.1276595744680851</c:v>
                </c:pt>
                <c:pt idx="6">
                  <c:v>17.021276595744681</c:v>
                </c:pt>
                <c:pt idx="7">
                  <c:v>11.702127659574469</c:v>
                </c:pt>
                <c:pt idx="8">
                  <c:v>6.3829787234042552</c:v>
                </c:pt>
                <c:pt idx="9">
                  <c:v>1.0638297872340425</c:v>
                </c:pt>
                <c:pt idx="10">
                  <c:v>3.1914893617021276</c:v>
                </c:pt>
                <c:pt idx="11">
                  <c:v>0</c:v>
                </c:pt>
                <c:pt idx="12">
                  <c:v>2.1276595744680851</c:v>
                </c:pt>
                <c:pt idx="13">
                  <c:v>30.851063829787233</c:v>
                </c:pt>
                <c:pt idx="14">
                  <c:v>62.765957446808507</c:v>
                </c:pt>
                <c:pt idx="15">
                  <c:v>1.0638297872340425</c:v>
                </c:pt>
                <c:pt idx="16">
                  <c:v>0</c:v>
                </c:pt>
                <c:pt idx="17">
                  <c:v>29.787234042553191</c:v>
                </c:pt>
                <c:pt idx="18">
                  <c:v>14.893617021276595</c:v>
                </c:pt>
                <c:pt idx="19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19050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-924391424"/>
        <c:axId val="-924397952"/>
      </c:lineChart>
      <c:catAx>
        <c:axId val="-92439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24397952"/>
        <c:crosses val="autoZero"/>
        <c:auto val="1"/>
        <c:lblAlgn val="ctr"/>
        <c:lblOffset val="100"/>
        <c:noMultiLvlLbl val="0"/>
      </c:catAx>
      <c:valAx>
        <c:axId val="-92439795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-92439142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0994051810224237"/>
          <c:y val="4.3605944098196063E-2"/>
          <c:w val="0.30833003416472382"/>
          <c:h val="6.54360496158536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solidFill>
        <a:schemeClr val="bg1"/>
      </a:solidFill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291D3-CF96-4785-81B2-2A8F2D38074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A857F-DA50-44D8-93A1-52A5B0D60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073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1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61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1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4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71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96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00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67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8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3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14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56FF0-1AC0-4D4E-BA9F-EF7882ABC9B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03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Gyuzel.Afanaseva@tatar.r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4928" y="2095500"/>
            <a:ext cx="9144000" cy="2579233"/>
          </a:xfrm>
        </p:spPr>
        <p:txBody>
          <a:bodyPr>
            <a:normAutofit fontScale="90000"/>
          </a:bodyPr>
          <a:lstStyle/>
          <a:p>
            <a:r>
              <a:rPr lang="ru-RU" altLang="ru-RU" b="1" i="1" dirty="0">
                <a:latin typeface="Times New Roman" panose="02020603050405020304" pitchFamily="18" charset="0"/>
              </a:rPr>
              <a:t>Передача экзаменационных материалов из ППЭ в РЦОИ 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dirty="0">
              <a:solidFill>
                <a:srgbClr val="3442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78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395797"/>
              </p:ext>
            </p:extLst>
          </p:nvPr>
        </p:nvGraphicFramePr>
        <p:xfrm>
          <a:off x="1045028" y="326571"/>
          <a:ext cx="9993086" cy="594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9116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85811" y="816695"/>
            <a:ext cx="8280400" cy="876300"/>
          </a:xfrm>
        </p:spPr>
        <p:txBody>
          <a:bodyPr/>
          <a:lstStyle/>
          <a:p>
            <a:r>
              <a:rPr lang="ru-RU" altLang="ru-RU" sz="2800" b="1" i="1" dirty="0">
                <a:solidFill>
                  <a:srgbClr val="C00000"/>
                </a:solidFill>
              </a:rPr>
              <a:t>Нарушения при </a:t>
            </a:r>
            <a:r>
              <a:rPr lang="ru-RU" altLang="ru-RU" sz="2800" b="1" i="1" dirty="0" smtClean="0">
                <a:solidFill>
                  <a:srgbClr val="C00000"/>
                </a:solidFill>
              </a:rPr>
              <a:t>использовании дисков с ЭМ</a:t>
            </a:r>
            <a:endParaRPr lang="ru-RU" altLang="ru-RU" sz="2800" b="1" i="1" dirty="0" smtClean="0">
              <a:solidFill>
                <a:srgbClr val="C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297459" y="1530951"/>
            <a:ext cx="8785225" cy="3281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 dirty="0" smtClean="0">
              <a:solidFill>
                <a:srgbClr val="99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</a:rPr>
              <a:t>10 аудиторий – 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использованы 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</a:rPr>
              <a:t>12 дисков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</a:rPr>
              <a:t>?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altLang="ru-RU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Акт об испорченном, бракованном и</a:t>
            </a:r>
          </a:p>
          <a:p>
            <a:pPr marL="0" indent="0" algn="ctr">
              <a:buNone/>
            </a:pP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дополнительно использованном диске!!!</a:t>
            </a:r>
          </a:p>
          <a:p>
            <a:pPr marL="0" indent="0" algn="ctr">
              <a:buNone/>
            </a:pPr>
            <a:endParaRPr lang="ru-RU" altLang="ru-RU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60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991962"/>
              </p:ext>
            </p:extLst>
          </p:nvPr>
        </p:nvGraphicFramePr>
        <p:xfrm>
          <a:off x="216569" y="270933"/>
          <a:ext cx="11654302" cy="6322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7153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92230" y="1196975"/>
            <a:ext cx="8280400" cy="5184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Не заполнены регистрационные поля бланков</a:t>
            </a:r>
          </a:p>
          <a:p>
            <a:pPr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Нет подписи участника в бланке регистрации и ответов № 1</a:t>
            </a:r>
          </a:p>
          <a:p>
            <a:pPr>
              <a:defRPr/>
            </a:pPr>
            <a:r>
              <a:rPr lang="ru-RU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Использование шариковой ручки, или очень бледной </a:t>
            </a:r>
            <a:r>
              <a:rPr lang="ru-RU" dirty="0" err="1" smtClean="0">
                <a:solidFill>
                  <a:srgbClr val="990000"/>
                </a:solidFill>
                <a:latin typeface="Times New Roman" panose="02020603050405020304" pitchFamily="18" charset="0"/>
              </a:rPr>
              <a:t>гелевой</a:t>
            </a:r>
            <a:r>
              <a:rPr lang="ru-RU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 ручки</a:t>
            </a:r>
          </a:p>
          <a:p>
            <a:pPr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Неверно  указан  номер дополнительного бланка ответов</a:t>
            </a:r>
          </a:p>
          <a:p>
            <a:pPr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Нарушен порядок расположения основного и дополнительного бланков ответов № 2</a:t>
            </a:r>
          </a:p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Неверно привязан дополнительный бланк к основному бланку ответов № 2</a:t>
            </a:r>
          </a:p>
          <a:p>
            <a:pPr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Нет подписи организатора и пометка в поле «Замена ошибочных ответов»</a:t>
            </a:r>
          </a:p>
          <a:p>
            <a:pPr>
              <a:defRPr/>
            </a:pP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65225" y="322262"/>
            <a:ext cx="8280400" cy="874713"/>
          </a:xfrm>
        </p:spPr>
        <p:txBody>
          <a:bodyPr/>
          <a:lstStyle/>
          <a:p>
            <a:pPr eaLnBrk="1" hangingPunct="1"/>
            <a:r>
              <a:rPr lang="ru-RU" altLang="ru-RU" sz="2800" b="1" i="1" dirty="0" smtClean="0">
                <a:solidFill>
                  <a:srgbClr val="990000"/>
                </a:solidFill>
              </a:rPr>
              <a:t>Нарушения при оформлении бланков  </a:t>
            </a:r>
            <a:r>
              <a:rPr lang="ru-RU" altLang="ru-RU" sz="2800" b="1" i="1" dirty="0" smtClean="0">
                <a:solidFill>
                  <a:srgbClr val="990000"/>
                </a:solidFill>
              </a:rPr>
              <a:t>ЕГЭ</a:t>
            </a:r>
          </a:p>
        </p:txBody>
      </p:sp>
    </p:spTree>
    <p:extLst>
      <p:ext uri="{BB962C8B-B14F-4D97-AF65-F5344CB8AC3E}">
        <p14:creationId xmlns:p14="http://schemas.microsoft.com/office/powerpoint/2010/main" val="1133988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9872" y="654650"/>
            <a:ext cx="8280400" cy="876300"/>
          </a:xfrm>
        </p:spPr>
        <p:txBody>
          <a:bodyPr/>
          <a:lstStyle/>
          <a:p>
            <a:r>
              <a:rPr lang="ru-RU" altLang="ru-RU" sz="2800" b="1" i="1" dirty="0">
                <a:solidFill>
                  <a:srgbClr val="C00000"/>
                </a:solidFill>
              </a:rPr>
              <a:t>Нарушения при оформлении бланков ЕГЭ</a:t>
            </a:r>
            <a:endParaRPr lang="ru-RU" altLang="ru-RU" sz="2800" b="1" i="1" dirty="0" smtClean="0">
              <a:solidFill>
                <a:srgbClr val="C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297459" y="1530950"/>
            <a:ext cx="8785225" cy="3584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Работа после «</a:t>
            </a:r>
            <a:r>
              <a:rPr lang="en-US" altLang="ru-RU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Z</a:t>
            </a:r>
            <a:r>
              <a:rPr lang="ru-RU" altLang="ru-RU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», или не проставлен «</a:t>
            </a:r>
            <a:r>
              <a:rPr lang="en-US" altLang="ru-RU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Z</a:t>
            </a:r>
            <a:r>
              <a:rPr lang="ru-RU" altLang="ru-RU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»</a:t>
            </a:r>
          </a:p>
          <a:p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Выдан дополнительный бланк при незаполненном основном!!!</a:t>
            </a:r>
          </a:p>
          <a:p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Неверно заполнен сопроводительный бланк доставочного пакета</a:t>
            </a:r>
          </a:p>
          <a:p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По невнимательности организатора подпись в поле «Удален с экзамена»</a:t>
            </a:r>
          </a:p>
          <a:p>
            <a:endParaRPr lang="ru-RU" altLang="ru-RU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756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29" b="43054"/>
          <a:stretch>
            <a:fillRect/>
          </a:stretch>
        </p:blipFill>
        <p:spPr bwMode="auto">
          <a:xfrm>
            <a:off x="564756" y="963827"/>
            <a:ext cx="10833968" cy="537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03884" y="308918"/>
            <a:ext cx="8280400" cy="511518"/>
          </a:xfrm>
        </p:spPr>
        <p:txBody>
          <a:bodyPr/>
          <a:lstStyle/>
          <a:p>
            <a:pPr eaLnBrk="1" hangingPunct="1"/>
            <a:r>
              <a:rPr lang="ru-RU" altLang="ru-RU" sz="2800" b="1" i="1" dirty="0" smtClean="0">
                <a:solidFill>
                  <a:srgbClr val="C00000"/>
                </a:solidFill>
              </a:rPr>
              <a:t>Скриншоты </a:t>
            </a:r>
            <a:r>
              <a:rPr lang="ru-RU" altLang="ru-RU" sz="2800" b="1" i="1" dirty="0" smtClean="0">
                <a:solidFill>
                  <a:srgbClr val="C00000"/>
                </a:solidFill>
              </a:rPr>
              <a:t>с верификации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1718586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9" r="22131" b="65686"/>
          <a:stretch>
            <a:fillRect/>
          </a:stretch>
        </p:blipFill>
        <p:spPr bwMode="auto">
          <a:xfrm>
            <a:off x="574327" y="1747777"/>
            <a:ext cx="11181577" cy="359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568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3674" y="2177715"/>
            <a:ext cx="6244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dirty="0">
                <a:latin typeface="Times New Roman" panose="02020603050405020304" pitchFamily="18" charset="0"/>
              </a:rPr>
              <a:t>Спасибо за </a:t>
            </a:r>
            <a:r>
              <a:rPr lang="ru-RU" altLang="ru-RU" sz="3600" dirty="0" smtClean="0">
                <a:latin typeface="Times New Roman" panose="02020603050405020304" pitchFamily="18" charset="0"/>
              </a:rPr>
              <a:t>внимание!</a:t>
            </a:r>
            <a:endParaRPr lang="ru-RU" altLang="ru-RU" sz="3600" dirty="0"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6116" y="4704346"/>
            <a:ext cx="6244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latin typeface="Times New Roman" panose="02020603050405020304" pitchFamily="18" charset="0"/>
              </a:rPr>
              <a:t>Афанасьева </a:t>
            </a:r>
            <a:r>
              <a:rPr lang="ru-RU" altLang="ru-RU" sz="2400" dirty="0" err="1" smtClean="0">
                <a:latin typeface="Times New Roman" panose="02020603050405020304" pitchFamily="18" charset="0"/>
              </a:rPr>
              <a:t>Гюзелия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</a:rPr>
              <a:t>Кабировна</a:t>
            </a:r>
            <a:endParaRPr lang="ru-RU" altLang="ru-RU" sz="2400" dirty="0" smtClean="0">
              <a:latin typeface="Times New Roman" panose="02020603050405020304" pitchFamily="18" charset="0"/>
            </a:endParaRPr>
          </a:p>
          <a:p>
            <a:r>
              <a:rPr lang="en-US" sz="2400" u="sng" dirty="0" smtClean="0">
                <a:hlinkClick r:id="rId3"/>
              </a:rPr>
              <a:t>Gyuzel.Afanaseva@tatar.ru</a:t>
            </a:r>
            <a:endParaRPr lang="en-US" sz="2400" u="sng" dirty="0" smtClean="0"/>
          </a:p>
          <a:p>
            <a:r>
              <a:rPr lang="en-US" altLang="ru-RU" sz="2400" dirty="0" smtClean="0">
                <a:latin typeface="Times New Roman" panose="02020603050405020304" pitchFamily="18" charset="0"/>
              </a:rPr>
              <a:t>223-09-11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 </a:t>
            </a:r>
            <a:endParaRPr lang="ru-RU" altLang="ru-RU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20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5488"/>
            <a:ext cx="10515600" cy="768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1C2935"/>
                </a:solidFill>
              </a:rPr>
              <a:t>Организация доставки </a:t>
            </a:r>
            <a:r>
              <a:rPr lang="ru-RU" sz="2400" b="1" dirty="0">
                <a:solidFill>
                  <a:srgbClr val="1C2935"/>
                </a:solidFill>
              </a:rPr>
              <a:t>экзаменационных материалов ГИА-2019</a:t>
            </a:r>
            <a:endParaRPr lang="ru-RU" sz="2400" b="1" dirty="0">
              <a:solidFill>
                <a:srgbClr val="1C293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7701" y="1243584"/>
            <a:ext cx="9119943" cy="50362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Доставка из РЦОИ</a:t>
            </a:r>
            <a:endParaRPr lang="ru-RU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ЕГЭ с материалами ОГЭ (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спец.связ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ОГЭ, ГВЭ-9  в день экзамена (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спец.связь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ГВЭ-11 в день экзамена (член ГЭК)</a:t>
            </a: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Доставка из ППЭ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ЕГЭ с материалами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следующего ОГЭ (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спец.связь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ОГЭ, ГВЭ-9 в день экзамена (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спец.связь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ГВЭ-11 в день экзамена (член ГЭК)</a:t>
            </a:r>
          </a:p>
          <a:p>
            <a:pPr marL="0" indent="0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44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990" y="426423"/>
            <a:ext cx="9863203" cy="768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1C2935"/>
                </a:solidFill>
              </a:rPr>
              <a:t>Материалы </a:t>
            </a:r>
            <a:r>
              <a:rPr lang="ru-RU" sz="2400" b="1" dirty="0">
                <a:solidFill>
                  <a:srgbClr val="1C2935"/>
                </a:solidFill>
              </a:rPr>
              <a:t>направляемые из ППЭ в РЦОИ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329758" y="1667968"/>
            <a:ext cx="3582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Скоросшиватель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№1 </a:t>
            </a:r>
            <a:endParaRPr lang="ru-RU" alt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29757" y="2724381"/>
            <a:ext cx="3684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Скоросшиватель №2 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329758" y="3906837"/>
            <a:ext cx="3684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Скоросшиватель №3 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893592" y="1667968"/>
            <a:ext cx="4254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(для направления в РЦОИ)</a:t>
            </a:r>
            <a:endParaRPr lang="ru-RU" altLang="ru-RU" i="1" dirty="0"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893592" y="2724381"/>
            <a:ext cx="3933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(для направления в ГЭК)</a:t>
            </a:r>
            <a:endParaRPr lang="ru-RU" altLang="ru-RU" i="1" dirty="0"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893592" y="3905250"/>
            <a:ext cx="5033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(остается на хранение в ППЭ) 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41877" y="6144120"/>
            <a:ext cx="86606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(«Требования….» на обучающем семинаре 6 мая 2019 ) 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9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9545"/>
            <a:ext cx="10515600" cy="768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1C2935"/>
                </a:solidFill>
              </a:rPr>
              <a:t>Сопроводительные формы для сейф-пакетов </a:t>
            </a:r>
            <a:endParaRPr lang="ru-RU" sz="2400" b="1" dirty="0">
              <a:solidFill>
                <a:srgbClr val="1C2935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045029" y="1243584"/>
            <a:ext cx="10308771" cy="515721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b="1" dirty="0" smtClean="0"/>
              <a:t>Сейф-пакет большой №2 с логотипом ФЦТ</a:t>
            </a:r>
            <a:endParaRPr lang="ru-RU" altLang="ru-RU" sz="2400" dirty="0" smtClean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b="1" dirty="0" smtClean="0"/>
              <a:t> </a:t>
            </a:r>
            <a:r>
              <a:rPr lang="ru-RU" altLang="ru-RU" sz="2400" dirty="0" smtClean="0"/>
              <a:t>(ВДП с бланками участников ЕГЭ, сейф-пакеты стандартные с использованными КИМ и контрольными листами, конверты с черновиками).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b="1" dirty="0" smtClean="0"/>
              <a:t> 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b="1" dirty="0" smtClean="0"/>
              <a:t>Экзамен____________________________________</a:t>
            </a:r>
            <a:endParaRPr lang="ru-RU" altLang="ru-RU" sz="2400" dirty="0" smtClean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b="1" dirty="0" smtClean="0"/>
              <a:t>Дата экзамена_______________________________</a:t>
            </a:r>
            <a:endParaRPr lang="ru-RU" altLang="ru-RU" sz="2400" dirty="0" smtClean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b="1" dirty="0" smtClean="0"/>
              <a:t>Код ППЭ____________________________________</a:t>
            </a:r>
            <a:endParaRPr lang="ru-RU" altLang="ru-RU" sz="2400" dirty="0" smtClean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b="1" dirty="0" smtClean="0"/>
              <a:t>Наименование ППЭ _______________________________________________</a:t>
            </a:r>
            <a:endParaRPr lang="ru-RU" altLang="ru-RU" sz="2400" dirty="0" smtClean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b="1" dirty="0" smtClean="0"/>
              <a:t>Адрес ППЭ _______________________________________________________</a:t>
            </a:r>
            <a:endParaRPr lang="ru-RU" altLang="ru-RU" sz="2400" dirty="0" smtClean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b="1" dirty="0" smtClean="0"/>
              <a:t>Время передачи_________________________________</a:t>
            </a:r>
            <a:endParaRPr lang="ru-RU" altLang="ru-RU" sz="2400" dirty="0" smtClean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b="1" dirty="0" smtClean="0"/>
              <a:t> </a:t>
            </a:r>
            <a:endParaRPr lang="ru-RU" altLang="ru-RU" sz="2400" dirty="0" smtClean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b="1" dirty="0" smtClean="0"/>
              <a:t>АДРЕС ДОСТАВКИ: г. Казань, </a:t>
            </a:r>
            <a:r>
              <a:rPr lang="ru-RU" altLang="ru-RU" sz="2400" b="1" dirty="0" err="1" smtClean="0"/>
              <a:t>ул.Боевая</a:t>
            </a:r>
            <a:r>
              <a:rPr lang="ru-RU" altLang="ru-RU" sz="2400" b="1" dirty="0" smtClean="0"/>
              <a:t>, д.13, ГБУ «РЦМКО»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400" dirty="0" smtClean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dirty="0" smtClean="0"/>
              <a:t>Член ГЭК__________________________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0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370" y="769402"/>
            <a:ext cx="8986157" cy="768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1C2935"/>
                </a:solidFill>
              </a:rPr>
              <a:t>Сопроводительные формы для сейф-пакетов </a:t>
            </a:r>
            <a:endParaRPr lang="ru-RU" sz="2400" b="1" dirty="0">
              <a:solidFill>
                <a:srgbClr val="1C2935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066531" y="1737943"/>
            <a:ext cx="8894694" cy="31847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3600" b="1" dirty="0"/>
              <a:t>ИСПОЛЬЗОВАННЫЕ КИМ и контрольные </a:t>
            </a:r>
            <a:r>
              <a:rPr lang="ru-RU" altLang="ru-RU" sz="3600" b="1" dirty="0" smtClean="0"/>
              <a:t>листы</a:t>
            </a:r>
            <a:endParaRPr lang="ru-RU" altLang="ru-RU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altLang="ru-RU" sz="2000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b="1" dirty="0" smtClean="0"/>
              <a:t>КОД ППЭ _________________________________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b="1" dirty="0" smtClean="0"/>
              <a:t>НОМЕР АУДИТОРИИ________________________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b="1" dirty="0" smtClean="0"/>
              <a:t>Дата экзамена _____________________________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b="1" dirty="0" smtClean="0"/>
              <a:t>Предмет __________________________________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5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8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76776" y="296862"/>
            <a:ext cx="3871235" cy="1221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alibri,Bold"/>
              </a:rPr>
              <a:t>Типы экзаменационных материалов</a:t>
            </a:r>
            <a:endParaRPr lang="ru-RU" sz="2800" dirty="0">
              <a:solidFill>
                <a:srgbClr val="1C2935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96341" y="1524460"/>
            <a:ext cx="4193727" cy="4208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 dirty="0" smtClean="0"/>
              <a:t>Черно-белые бланки:</a:t>
            </a:r>
          </a:p>
          <a:p>
            <a:r>
              <a:rPr lang="ru-RU" altLang="ru-RU" sz="2400" dirty="0" smtClean="0">
                <a:solidFill>
                  <a:srgbClr val="00B050"/>
                </a:solidFill>
              </a:rPr>
              <a:t>бланк регистрации</a:t>
            </a:r>
          </a:p>
          <a:p>
            <a:r>
              <a:rPr lang="ru-RU" altLang="ru-RU" sz="2400" dirty="0" smtClean="0">
                <a:solidFill>
                  <a:srgbClr val="00B050"/>
                </a:solidFill>
              </a:rPr>
              <a:t>бланк ответов № 1</a:t>
            </a:r>
          </a:p>
          <a:p>
            <a:r>
              <a:rPr lang="ru-RU" altLang="ru-RU" sz="2400" dirty="0" smtClean="0">
                <a:solidFill>
                  <a:srgbClr val="00B050"/>
                </a:solidFill>
              </a:rPr>
              <a:t>бланк ответов № 2 лист 1</a:t>
            </a:r>
          </a:p>
          <a:p>
            <a:r>
              <a:rPr lang="ru-RU" altLang="ru-RU" sz="2400" dirty="0" smtClean="0">
                <a:solidFill>
                  <a:srgbClr val="00B050"/>
                </a:solidFill>
              </a:rPr>
              <a:t>бланк ответов № 2 лист 2</a:t>
            </a:r>
          </a:p>
          <a:p>
            <a:r>
              <a:rPr lang="ru-RU" altLang="ru-RU" sz="2400" dirty="0" smtClean="0">
                <a:solidFill>
                  <a:srgbClr val="00B050"/>
                </a:solidFill>
              </a:rPr>
              <a:t>дополнительный бланк ответов № 2</a:t>
            </a:r>
          </a:p>
          <a:p>
            <a:r>
              <a:rPr lang="ru-RU" altLang="ru-RU" sz="2400" dirty="0" smtClean="0">
                <a:solidFill>
                  <a:srgbClr val="2F5598"/>
                </a:solidFill>
              </a:rPr>
              <a:t>КИМ</a:t>
            </a:r>
          </a:p>
          <a:p>
            <a:r>
              <a:rPr lang="ru-RU" altLang="ru-RU" sz="2400" dirty="0" smtClean="0">
                <a:solidFill>
                  <a:srgbClr val="2F5598"/>
                </a:solidFill>
              </a:rPr>
              <a:t>контрольный лист</a:t>
            </a: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6" y="296862"/>
            <a:ext cx="205740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94" y="644752"/>
            <a:ext cx="205898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146" y="1002378"/>
            <a:ext cx="20574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71" y="1211134"/>
            <a:ext cx="20574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t="2737" r="2866" b="4025"/>
          <a:stretch>
            <a:fillRect/>
          </a:stretch>
        </p:blipFill>
        <p:spPr bwMode="auto">
          <a:xfrm>
            <a:off x="8377238" y="2684278"/>
            <a:ext cx="361315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3970" r="2042" b="6131"/>
          <a:stretch>
            <a:fillRect/>
          </a:stretch>
        </p:blipFill>
        <p:spPr bwMode="auto">
          <a:xfrm>
            <a:off x="5485380" y="3628929"/>
            <a:ext cx="3071812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986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66749" y="1447009"/>
            <a:ext cx="10110107" cy="173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400" dirty="0" smtClean="0">
                <a:latin typeface="Times New Roman" panose="02020603050405020304" pitchFamily="18" charset="0"/>
              </a:rPr>
              <a:t>Во время проведения экзамена 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организатор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 проверяет правильность заполнения регистрационных полей на всех бланках, соответствие данных участника ЕГЭ в документе, удостоверяющем личность, и в бланке регистрации.</a:t>
            </a:r>
            <a:endParaRPr lang="ru-RU" altLang="ru-RU" sz="2400" dirty="0" smtClean="0"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3148351" y="691243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ru-RU" altLang="ru-RU" sz="3600" b="1" i="1" dirty="0">
                <a:solidFill>
                  <a:srgbClr val="1D4944"/>
                </a:solidFill>
                <a:latin typeface="Arial" panose="020B0604020202020204" pitchFamily="34" charset="0"/>
              </a:rPr>
              <a:t>ОРГАНИЗАТОР!!!</a:t>
            </a:r>
            <a:endParaRPr lang="ru-RU" altLang="ru-RU" sz="3600" dirty="0">
              <a:latin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66749" y="3283405"/>
            <a:ext cx="1077958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ДБО</a:t>
            </a:r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Нумерация листов бланков ответов №2: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бланк ответов №2, лист 1 –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1 (заполнено автоматически);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бланк ответов №2, лист 2 –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2 (заполнено автоматически);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ДБО №2 –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3 (заполняет организатор);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следующий ДБО №2 –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4, и т.д. (заполняет организатор);</a:t>
            </a:r>
          </a:p>
        </p:txBody>
      </p:sp>
    </p:spTree>
    <p:extLst>
      <p:ext uri="{BB962C8B-B14F-4D97-AF65-F5344CB8AC3E}">
        <p14:creationId xmlns:p14="http://schemas.microsoft.com/office/powerpoint/2010/main" val="202513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4"/>
          <a:stretch>
            <a:fillRect/>
          </a:stretch>
        </p:blipFill>
        <p:spPr bwMode="auto">
          <a:xfrm>
            <a:off x="2432246" y="0"/>
            <a:ext cx="6335973" cy="29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5736" y="5242165"/>
            <a:ext cx="877093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kumimoji="1" lang="ru-RU" altLang="ru-RU" sz="2000" dirty="0">
                <a:latin typeface="Times New Roman" panose="02020603050405020304" pitchFamily="18" charset="0"/>
              </a:rPr>
              <a:t>Поле «Дополнительный бланк ответов № 2» заполняется организатором.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endParaRPr kumimoji="1" lang="ru-RU" altLang="ru-RU" sz="2000" dirty="0"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kumimoji="1" lang="ru-RU" altLang="ru-RU" sz="2000" dirty="0">
                <a:latin typeface="Times New Roman" panose="02020603050405020304" pitchFamily="18" charset="0"/>
              </a:rPr>
              <a:t>Организатор в аудитории вносит в поле цифровое значение </a:t>
            </a:r>
            <a:r>
              <a:rPr kumimoji="1" lang="ru-RU" altLang="ru-RU" sz="2000" dirty="0" err="1">
                <a:latin typeface="Times New Roman" panose="02020603050405020304" pitchFamily="18" charset="0"/>
              </a:rPr>
              <a:t>штрихкода</a:t>
            </a:r>
            <a:r>
              <a:rPr kumimoji="1" lang="ru-RU" altLang="ru-RU" sz="2000" dirty="0">
                <a:latin typeface="Times New Roman" panose="02020603050405020304" pitchFamily="18" charset="0"/>
              </a:rPr>
              <a:t> </a:t>
            </a:r>
            <a:r>
              <a:rPr kumimoji="1" lang="ru-RU" altLang="ru-RU" sz="2000" b="1" dirty="0">
                <a:latin typeface="Times New Roman" panose="02020603050405020304" pitchFamily="18" charset="0"/>
              </a:rPr>
              <a:t>следующего</a:t>
            </a:r>
            <a:r>
              <a:rPr kumimoji="1" lang="ru-RU" altLang="ru-RU" sz="2000" dirty="0">
                <a:latin typeface="Times New Roman" panose="02020603050405020304" pitchFamily="18" charset="0"/>
              </a:rPr>
              <a:t> дополнительного бланка ответов № 2 (расположенное под </a:t>
            </a:r>
            <a:r>
              <a:rPr kumimoji="1" lang="ru-RU" altLang="ru-RU" sz="2000" dirty="0" err="1">
                <a:latin typeface="Times New Roman" panose="02020603050405020304" pitchFamily="18" charset="0"/>
              </a:rPr>
              <a:t>штрихкодом</a:t>
            </a:r>
            <a:r>
              <a:rPr kumimoji="1" lang="ru-RU" altLang="ru-RU" sz="2000" dirty="0">
                <a:latin typeface="Times New Roman" panose="02020603050405020304" pitchFamily="18" charset="0"/>
              </a:rPr>
              <a:t> бланка), который выдает участнику ЕГЭ для заполнения.</a:t>
            </a:r>
            <a:endParaRPr kumimoji="1" lang="ru-RU" altLang="ru-RU" sz="20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41"/>
          <a:stretch>
            <a:fillRect/>
          </a:stretch>
        </p:blipFill>
        <p:spPr bwMode="auto">
          <a:xfrm>
            <a:off x="2533649" y="1230313"/>
            <a:ext cx="6901249" cy="209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9" t="-2248" r="5119" b="78963"/>
          <a:stretch>
            <a:fillRect/>
          </a:stretch>
        </p:blipFill>
        <p:spPr bwMode="auto">
          <a:xfrm>
            <a:off x="2206407" y="2716757"/>
            <a:ext cx="7017341" cy="238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вал 11"/>
          <p:cNvSpPr/>
          <p:nvPr/>
        </p:nvSpPr>
        <p:spPr>
          <a:xfrm>
            <a:off x="3692057" y="1992345"/>
            <a:ext cx="3816350" cy="68738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4302843" y="2751768"/>
            <a:ext cx="1008062" cy="143192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2432246" y="4221474"/>
            <a:ext cx="2735263" cy="914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561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078654"/>
              </p:ext>
            </p:extLst>
          </p:nvPr>
        </p:nvGraphicFramePr>
        <p:xfrm>
          <a:off x="261256" y="1"/>
          <a:ext cx="1193074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24584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2418</TotalTime>
  <Words>488</Words>
  <Application>Microsoft Office PowerPoint</Application>
  <PresentationFormat>Широкоэкранный</PresentationFormat>
  <Paragraphs>104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Calibri,Bold</vt:lpstr>
      <vt:lpstr>Times New Roman</vt:lpstr>
      <vt:lpstr>Wingdings</vt:lpstr>
      <vt:lpstr>Тема Office</vt:lpstr>
      <vt:lpstr>Передача экзаменационных материалов из ППЭ в РЦОИ  </vt:lpstr>
      <vt:lpstr>Организация доставки экзаменационных материалов ГИА-2019</vt:lpstr>
      <vt:lpstr>Материалы направляемые из ППЭ в РЦОИ</vt:lpstr>
      <vt:lpstr>Сопроводительные формы для сейф-пакетов </vt:lpstr>
      <vt:lpstr>Сопроводительные формы для сейф-пакетов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Нарушения при использовании дисков с ЭМ</vt:lpstr>
      <vt:lpstr>Презентация PowerPoint</vt:lpstr>
      <vt:lpstr>Нарушения при оформлении бланков  ЕГЭ</vt:lpstr>
      <vt:lpstr>Нарушения при оформлении бланков ЕГЭ</vt:lpstr>
      <vt:lpstr>Скриншоты с верификации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</dc:title>
  <dc:creator>Дамир Закиров</dc:creator>
  <cp:lastModifiedBy>Гюзель ГК. Афанасьева</cp:lastModifiedBy>
  <cp:revision>88</cp:revision>
  <cp:lastPrinted>2019-10-30T10:46:09Z</cp:lastPrinted>
  <dcterms:created xsi:type="dcterms:W3CDTF">2019-05-05T10:51:07Z</dcterms:created>
  <dcterms:modified xsi:type="dcterms:W3CDTF">2019-10-31T05:06:08Z</dcterms:modified>
</cp:coreProperties>
</file>