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  <p:sldMasterId id="2147483837" r:id="rId2"/>
  </p:sldMasterIdLst>
  <p:sldIdLst>
    <p:sldId id="256" r:id="rId3"/>
    <p:sldId id="259" r:id="rId4"/>
    <p:sldId id="260" r:id="rId5"/>
    <p:sldId id="261" r:id="rId6"/>
    <p:sldId id="265" r:id="rId7"/>
    <p:sldId id="263" r:id="rId8"/>
    <p:sldId id="269" r:id="rId9"/>
    <p:sldId id="262" r:id="rId10"/>
    <p:sldId id="266" r:id="rId11"/>
    <p:sldId id="290" r:id="rId12"/>
    <p:sldId id="293" r:id="rId13"/>
    <p:sldId id="294" r:id="rId14"/>
    <p:sldId id="320" r:id="rId15"/>
    <p:sldId id="322" r:id="rId16"/>
    <p:sldId id="324" r:id="rId17"/>
    <p:sldId id="326" r:id="rId18"/>
    <p:sldId id="283" r:id="rId19"/>
    <p:sldId id="286" r:id="rId20"/>
    <p:sldId id="302" r:id="rId21"/>
    <p:sldId id="305" r:id="rId22"/>
    <p:sldId id="312" r:id="rId23"/>
    <p:sldId id="32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A5A"/>
    <a:srgbClr val="A0C23A"/>
    <a:srgbClr val="1F5480"/>
    <a:srgbClr val="2E2C2D"/>
    <a:srgbClr val="47627F"/>
    <a:srgbClr val="04105A"/>
    <a:srgbClr val="ED613E"/>
    <a:srgbClr val="BF3C48"/>
    <a:srgbClr val="856E45"/>
    <a:srgbClr val="6F2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2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2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34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48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3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CDF-A3EF-4585-9EEF-E5E881B91EC1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9832-4664-434A-BE1B-09D5D05F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7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CDF-A3EF-4585-9EEF-E5E881B91EC1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9832-4664-434A-BE1B-09D5D05F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78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CDF-A3EF-4585-9EEF-E5E881B91EC1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9832-4664-434A-BE1B-09D5D05F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8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2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CDF-A3EF-4585-9EEF-E5E881B91EC1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9832-4664-434A-BE1B-09D5D05F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CDF-A3EF-4585-9EEF-E5E881B91EC1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9832-4664-434A-BE1B-09D5D05F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CDF-A3EF-4585-9EEF-E5E881B91EC1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9832-4664-434A-BE1B-09D5D05F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19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CDF-A3EF-4585-9EEF-E5E881B91EC1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9832-4664-434A-BE1B-09D5D05F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53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CDF-A3EF-4585-9EEF-E5E881B91EC1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9832-4664-434A-BE1B-09D5D05F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80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CDF-A3EF-4585-9EEF-E5E881B91EC1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9832-4664-434A-BE1B-09D5D05F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63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CDF-A3EF-4585-9EEF-E5E881B91EC1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9832-4664-434A-BE1B-09D5D05F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98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FCDF-A3EF-4585-9EEF-E5E881B91EC1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9832-4664-434A-BE1B-09D5D05F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2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6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1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7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9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FCDF-A3EF-4585-9EEF-E5E881B91EC1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79832-4664-434A-BE1B-09D5D05FF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8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0040" y="1692538"/>
            <a:ext cx="7799832" cy="2387600"/>
          </a:xfrm>
        </p:spPr>
        <p:txBody>
          <a:bodyPr/>
          <a:lstStyle/>
          <a:p>
            <a:r>
              <a:rPr lang="ru-RU" b="1" dirty="0" smtClean="0">
                <a:ln w="13462">
                  <a:solidFill>
                    <a:srgbClr val="1E2A5A"/>
                  </a:solidFill>
                  <a:prstDash val="solid"/>
                </a:ln>
                <a:solidFill>
                  <a:srgbClr val="A0C23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Задание 27 ЕГЭ </a:t>
            </a:r>
            <a:r>
              <a:rPr lang="ru-RU" b="1" dirty="0" smtClean="0">
                <a:ln w="13462">
                  <a:solidFill>
                    <a:srgbClr val="1E2A5A"/>
                  </a:solidFill>
                  <a:prstDash val="solid"/>
                </a:ln>
                <a:solidFill>
                  <a:srgbClr val="A0C23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b="1" dirty="0" smtClean="0">
                <a:ln w="13462">
                  <a:solidFill>
                    <a:srgbClr val="1E2A5A"/>
                  </a:solidFill>
                  <a:prstDash val="solid"/>
                </a:ln>
                <a:solidFill>
                  <a:srgbClr val="A0C23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b="1" dirty="0" smtClean="0">
                <a:ln w="13462">
                  <a:solidFill>
                    <a:srgbClr val="1E2A5A"/>
                  </a:solidFill>
                  <a:prstDash val="solid"/>
                </a:ln>
                <a:solidFill>
                  <a:srgbClr val="A0C23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по </a:t>
            </a:r>
            <a:r>
              <a:rPr lang="ru-RU" b="1" dirty="0" smtClean="0">
                <a:ln w="13462">
                  <a:solidFill>
                    <a:srgbClr val="1E2A5A"/>
                  </a:solidFill>
                  <a:prstDash val="solid"/>
                </a:ln>
                <a:solidFill>
                  <a:srgbClr val="A0C23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русскому языку</a:t>
            </a:r>
            <a:endParaRPr lang="en-US" b="1" dirty="0">
              <a:ln w="13462">
                <a:solidFill>
                  <a:srgbClr val="1E2A5A"/>
                </a:solidFill>
                <a:prstDash val="solid"/>
              </a:ln>
              <a:solidFill>
                <a:srgbClr val="A0C23A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0464"/>
          <p:cNvGrpSpPr/>
          <p:nvPr/>
        </p:nvGrpSpPr>
        <p:grpSpPr>
          <a:xfrm>
            <a:off x="771861" y="305466"/>
            <a:ext cx="6470014" cy="4858672"/>
            <a:chOff x="0" y="-152060"/>
            <a:chExt cx="6470142" cy="4858934"/>
          </a:xfrm>
        </p:grpSpPr>
        <p:pic>
          <p:nvPicPr>
            <p:cNvPr id="6" name="Picture 65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313051" y="-152060"/>
              <a:ext cx="1861566" cy="1241298"/>
            </a:xfrm>
            <a:prstGeom prst="rect">
              <a:avLst/>
            </a:prstGeom>
          </p:spPr>
        </p:pic>
        <p:sp>
          <p:nvSpPr>
            <p:cNvPr id="7" name="Rectangle 654"/>
            <p:cNvSpPr/>
            <p:nvPr/>
          </p:nvSpPr>
          <p:spPr>
            <a:xfrm>
              <a:off x="2460625" y="502285"/>
              <a:ext cx="2062792" cy="34477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Комментарий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65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22020" y="1235939"/>
              <a:ext cx="2321814" cy="500659"/>
            </a:xfrm>
            <a:prstGeom prst="rect">
              <a:avLst/>
            </a:prstGeom>
          </p:spPr>
        </p:pic>
        <p:pic>
          <p:nvPicPr>
            <p:cNvPr id="9" name="Picture 65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1731264"/>
              <a:ext cx="1861566" cy="1242822"/>
            </a:xfrm>
            <a:prstGeom prst="rect">
              <a:avLst/>
            </a:prstGeom>
          </p:spPr>
        </p:pic>
        <p:sp>
          <p:nvSpPr>
            <p:cNvPr id="10" name="Rectangle 659"/>
            <p:cNvSpPr/>
            <p:nvPr/>
          </p:nvSpPr>
          <p:spPr>
            <a:xfrm>
              <a:off x="603504" y="2120519"/>
              <a:ext cx="870562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Первый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660"/>
            <p:cNvSpPr/>
            <p:nvPr/>
          </p:nvSpPr>
          <p:spPr>
            <a:xfrm>
              <a:off x="609600" y="2411603"/>
              <a:ext cx="857387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пример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66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22020" y="2968752"/>
              <a:ext cx="19050" cy="508254"/>
            </a:xfrm>
            <a:prstGeom prst="rect">
              <a:avLst/>
            </a:prstGeom>
          </p:spPr>
        </p:pic>
        <p:pic>
          <p:nvPicPr>
            <p:cNvPr id="13" name="Picture 66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3464052"/>
              <a:ext cx="1861566" cy="1242822"/>
            </a:xfrm>
            <a:prstGeom prst="rect">
              <a:avLst/>
            </a:prstGeom>
          </p:spPr>
        </p:pic>
        <p:sp>
          <p:nvSpPr>
            <p:cNvPr id="14" name="Rectangle 665"/>
            <p:cNvSpPr/>
            <p:nvPr/>
          </p:nvSpPr>
          <p:spPr>
            <a:xfrm>
              <a:off x="481584" y="3853053"/>
              <a:ext cx="1255170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Пояснения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666"/>
            <p:cNvSpPr/>
            <p:nvPr/>
          </p:nvSpPr>
          <p:spPr>
            <a:xfrm>
              <a:off x="496824" y="4144137"/>
              <a:ext cx="1157625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 примеру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6" name="Picture 66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188208" y="1235964"/>
              <a:ext cx="57150" cy="384810"/>
            </a:xfrm>
            <a:prstGeom prst="rect">
              <a:avLst/>
            </a:prstGeom>
          </p:spPr>
        </p:pic>
        <p:pic>
          <p:nvPicPr>
            <p:cNvPr id="17" name="Picture 670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374392" y="1613916"/>
              <a:ext cx="1645158" cy="1652778"/>
            </a:xfrm>
            <a:prstGeom prst="rect">
              <a:avLst/>
            </a:prstGeom>
          </p:spPr>
        </p:pic>
        <p:sp>
          <p:nvSpPr>
            <p:cNvPr id="18" name="Rectangle 671"/>
            <p:cNvSpPr/>
            <p:nvPr/>
          </p:nvSpPr>
          <p:spPr>
            <a:xfrm>
              <a:off x="2968117" y="2144395"/>
              <a:ext cx="673191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Связь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672"/>
            <p:cNvSpPr/>
            <p:nvPr/>
          </p:nvSpPr>
          <p:spPr>
            <a:xfrm>
              <a:off x="2916301" y="2352955"/>
              <a:ext cx="812065" cy="2584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между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673"/>
            <p:cNvSpPr/>
            <p:nvPr/>
          </p:nvSpPr>
          <p:spPr>
            <a:xfrm>
              <a:off x="2708783" y="2562225"/>
              <a:ext cx="1304323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примерами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Picture 67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226308" y="1235939"/>
              <a:ext cx="2321814" cy="500659"/>
            </a:xfrm>
            <a:prstGeom prst="rect">
              <a:avLst/>
            </a:prstGeom>
          </p:spPr>
        </p:pic>
        <p:pic>
          <p:nvPicPr>
            <p:cNvPr id="22" name="Picture 67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4608576" y="1731264"/>
              <a:ext cx="1861566" cy="1242822"/>
            </a:xfrm>
            <a:prstGeom prst="rect">
              <a:avLst/>
            </a:prstGeom>
          </p:spPr>
        </p:pic>
        <p:sp>
          <p:nvSpPr>
            <p:cNvPr id="23" name="Rectangle 678"/>
            <p:cNvSpPr/>
            <p:nvPr/>
          </p:nvSpPr>
          <p:spPr>
            <a:xfrm>
              <a:off x="5244719" y="2120519"/>
              <a:ext cx="786191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Второй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679"/>
            <p:cNvSpPr/>
            <p:nvPr/>
          </p:nvSpPr>
          <p:spPr>
            <a:xfrm>
              <a:off x="5240147" y="2411603"/>
              <a:ext cx="857387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пример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Picture 68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530596" y="2968752"/>
              <a:ext cx="19050" cy="508254"/>
            </a:xfrm>
            <a:prstGeom prst="rect">
              <a:avLst/>
            </a:prstGeom>
          </p:spPr>
        </p:pic>
        <p:pic>
          <p:nvPicPr>
            <p:cNvPr id="26" name="Picture 68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4608576" y="3464052"/>
              <a:ext cx="1861566" cy="1242822"/>
            </a:xfrm>
            <a:prstGeom prst="rect">
              <a:avLst/>
            </a:prstGeom>
          </p:spPr>
        </p:pic>
        <p:sp>
          <p:nvSpPr>
            <p:cNvPr id="27" name="Rectangle 684"/>
            <p:cNvSpPr/>
            <p:nvPr/>
          </p:nvSpPr>
          <p:spPr>
            <a:xfrm>
              <a:off x="5090795" y="3853053"/>
              <a:ext cx="1255170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Пояснения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685"/>
            <p:cNvSpPr/>
            <p:nvPr/>
          </p:nvSpPr>
          <p:spPr>
            <a:xfrm>
              <a:off x="5106035" y="4144137"/>
              <a:ext cx="1157624" cy="2580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 примеру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Shape 686"/>
            <p:cNvSpPr/>
            <p:nvPr/>
          </p:nvSpPr>
          <p:spPr>
            <a:xfrm>
              <a:off x="4140708" y="2249424"/>
              <a:ext cx="275844" cy="208788"/>
            </a:xfrm>
            <a:custGeom>
              <a:avLst/>
              <a:gdLst/>
              <a:ahLst/>
              <a:cxnLst/>
              <a:rect l="0" t="0" r="0" b="0"/>
              <a:pathLst>
                <a:path w="275844" h="208788">
                  <a:moveTo>
                    <a:pt x="0" y="0"/>
                  </a:moveTo>
                  <a:lnTo>
                    <a:pt x="171450" y="0"/>
                  </a:lnTo>
                  <a:lnTo>
                    <a:pt x="275844" y="104394"/>
                  </a:lnTo>
                  <a:lnTo>
                    <a:pt x="171450" y="208788"/>
                  </a:lnTo>
                  <a:lnTo>
                    <a:pt x="0" y="208788"/>
                  </a:lnTo>
                  <a:lnTo>
                    <a:pt x="104394" y="10439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761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687"/>
            <p:cNvSpPr/>
            <p:nvPr/>
          </p:nvSpPr>
          <p:spPr>
            <a:xfrm>
              <a:off x="4140708" y="2249424"/>
              <a:ext cx="275844" cy="208788"/>
            </a:xfrm>
            <a:custGeom>
              <a:avLst/>
              <a:gdLst/>
              <a:ahLst/>
              <a:cxnLst/>
              <a:rect l="0" t="0" r="0" b="0"/>
              <a:pathLst>
                <a:path w="275844" h="208788">
                  <a:moveTo>
                    <a:pt x="0" y="0"/>
                  </a:moveTo>
                  <a:lnTo>
                    <a:pt x="171450" y="0"/>
                  </a:lnTo>
                  <a:lnTo>
                    <a:pt x="275844" y="104394"/>
                  </a:lnTo>
                  <a:lnTo>
                    <a:pt x="171450" y="208788"/>
                  </a:lnTo>
                  <a:lnTo>
                    <a:pt x="0" y="208788"/>
                  </a:lnTo>
                  <a:lnTo>
                    <a:pt x="104394" y="104394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2F528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688"/>
            <p:cNvSpPr/>
            <p:nvPr/>
          </p:nvSpPr>
          <p:spPr>
            <a:xfrm>
              <a:off x="1955292" y="2234184"/>
              <a:ext cx="275844" cy="210312"/>
            </a:xfrm>
            <a:custGeom>
              <a:avLst/>
              <a:gdLst/>
              <a:ahLst/>
              <a:cxnLst/>
              <a:rect l="0" t="0" r="0" b="0"/>
              <a:pathLst>
                <a:path w="275844" h="210312">
                  <a:moveTo>
                    <a:pt x="105156" y="0"/>
                  </a:moveTo>
                  <a:lnTo>
                    <a:pt x="275844" y="0"/>
                  </a:lnTo>
                  <a:lnTo>
                    <a:pt x="170688" y="105156"/>
                  </a:lnTo>
                  <a:lnTo>
                    <a:pt x="275844" y="210312"/>
                  </a:lnTo>
                  <a:lnTo>
                    <a:pt x="105156" y="210312"/>
                  </a:lnTo>
                  <a:lnTo>
                    <a:pt x="0" y="105156"/>
                  </a:lnTo>
                  <a:lnTo>
                    <a:pt x="105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7615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689"/>
            <p:cNvSpPr/>
            <p:nvPr/>
          </p:nvSpPr>
          <p:spPr>
            <a:xfrm>
              <a:off x="1955292" y="2234184"/>
              <a:ext cx="275844" cy="210312"/>
            </a:xfrm>
            <a:custGeom>
              <a:avLst/>
              <a:gdLst/>
              <a:ahLst/>
              <a:cxnLst/>
              <a:rect l="0" t="0" r="0" b="0"/>
              <a:pathLst>
                <a:path w="275844" h="210312">
                  <a:moveTo>
                    <a:pt x="275844" y="210312"/>
                  </a:moveTo>
                  <a:lnTo>
                    <a:pt x="105156" y="210312"/>
                  </a:lnTo>
                  <a:lnTo>
                    <a:pt x="0" y="105156"/>
                  </a:lnTo>
                  <a:lnTo>
                    <a:pt x="105156" y="0"/>
                  </a:lnTo>
                  <a:lnTo>
                    <a:pt x="275844" y="0"/>
                  </a:lnTo>
                  <a:lnTo>
                    <a:pt x="170688" y="105156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2F528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0" y="5164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Смысловая связь между примерами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11622"/>
              </p:ext>
            </p:extLst>
          </p:nvPr>
        </p:nvGraphicFramePr>
        <p:xfrm>
          <a:off x="628650" y="1812437"/>
          <a:ext cx="8299219" cy="3593942"/>
        </p:xfrm>
        <a:graphic>
          <a:graphicData uri="http://schemas.openxmlformats.org/drawingml/2006/table">
            <a:tbl>
              <a:tblPr firstRow="1" firstCol="1" bandRow="1"/>
              <a:tblGrid>
                <a:gridCol w="1772401">
                  <a:extLst>
                    <a:ext uri="{9D8B030D-6E8A-4147-A177-3AD203B41FA5}">
                      <a16:colId xmlns:a16="http://schemas.microsoft.com/office/drawing/2014/main" val="616734367"/>
                    </a:ext>
                  </a:extLst>
                </a:gridCol>
                <a:gridCol w="6526818">
                  <a:extLst>
                    <a:ext uri="{9D8B030D-6E8A-4147-A177-3AD203B41FA5}">
                      <a16:colId xmlns:a16="http://schemas.microsoft.com/office/drawing/2014/main" val="2977684759"/>
                    </a:ext>
                  </a:extLst>
                </a:gridCol>
              </a:tblGrid>
              <a:tr h="570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Смысловые отношения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42" marR="62751" marT="31376" marB="18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Типовые конструкции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42" marR="62751" marT="31376" marB="18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658036"/>
                  </a:ext>
                </a:extLst>
              </a:tr>
              <a:tr h="6046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Противопоставление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42" marR="62751" marT="31376" marB="18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Противопоставляя эти примеры (этих героев), автор показывает…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42" marR="62751" marT="31376" marB="18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705268"/>
                  </a:ext>
                </a:extLst>
              </a:tr>
              <a:tr h="604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Сравнение, сопоставление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42" marR="62751" marT="31376" marB="1854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Сравнивая эти примеры (точки зрения, героев), мы можем увидеть…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42" marR="62751" marT="31376" marB="18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152941"/>
                  </a:ext>
                </a:extLst>
              </a:tr>
              <a:tr h="604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Причина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42" marR="62751" marT="31376" marB="18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Что стало причиной этих событий (поступков героя)? Об этом автор пишет далее.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42" marR="62751" marT="31376" marB="18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2058"/>
                  </a:ext>
                </a:extLst>
              </a:tr>
              <a:tr h="604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Следствие, вывод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42" marR="62751" marT="31376" marB="18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Это рассуждение приводит автора к выводу о том, что…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42" marR="62751" marT="31376" marB="18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93482"/>
                  </a:ext>
                </a:extLst>
              </a:tr>
              <a:tr h="604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Уступка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42" marR="62751" marT="31376" marB="18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Несмотря на то что все убеждены в правильности…, герой (автор) думает иначе.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342" marR="62751" marT="31376" marB="1854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042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5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017" y="-133637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Где?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97775"/>
            <a:ext cx="9027622" cy="5279188"/>
          </a:xfrm>
        </p:spPr>
        <p:txBody>
          <a:bodyPr>
            <a:normAutofit/>
          </a:bodyPr>
          <a:lstStyle/>
          <a:p>
            <a:pPr marL="438150" indent="0">
              <a:lnSpc>
                <a:spcPct val="107000"/>
              </a:lnSpc>
              <a:spcAft>
                <a:spcPts val="530"/>
              </a:spcAft>
              <a:buNone/>
            </a:pPr>
            <a:r>
              <a:rPr lang="ru-RU" b="1" dirty="0" smtClean="0">
                <a:solidFill>
                  <a:srgbClr val="0761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Указание </a:t>
            </a:r>
            <a:r>
              <a:rPr lang="ru-RU" b="1" dirty="0">
                <a:solidFill>
                  <a:srgbClr val="0761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связь  примеров как зачин в комментарии: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7675" marR="106045" indent="457200" algn="just">
              <a:lnSpc>
                <a:spcPct val="93000"/>
              </a:lnSpc>
              <a:spcAft>
                <a:spcPts val="1005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Размышляя над проблемой, писатель </a:t>
            </a:r>
            <a:r>
              <a:rPr lang="ru-RU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противопоставляет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двух героев, каждый из которых воплощает в себе разное отношение к жизни. &lt;…&gt;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8150" indent="0">
              <a:lnSpc>
                <a:spcPct val="107000"/>
              </a:lnSpc>
              <a:spcAft>
                <a:spcPts val="530"/>
              </a:spcAft>
              <a:buNone/>
            </a:pPr>
            <a:r>
              <a:rPr lang="ru-RU" b="1" dirty="0" smtClean="0">
                <a:solidFill>
                  <a:srgbClr val="0761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Указание </a:t>
            </a:r>
            <a:r>
              <a:rPr lang="ru-RU" b="1" dirty="0">
                <a:solidFill>
                  <a:srgbClr val="0761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связь примеров при переходе от первого ко второму: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8150" indent="457200">
              <a:lnSpc>
                <a:spcPct val="107000"/>
              </a:lnSpc>
              <a:spcAft>
                <a:spcPts val="53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&lt;…&gt; Для </a:t>
            </a:r>
            <a:r>
              <a:rPr lang="ru-RU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сравнения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обратимся к другому примеру. &lt;…&gt; 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8150" indent="0">
              <a:lnSpc>
                <a:spcPct val="107000"/>
              </a:lnSpc>
              <a:spcAft>
                <a:spcPts val="530"/>
              </a:spcAft>
              <a:buNone/>
            </a:pPr>
            <a:r>
              <a:rPr lang="ru-RU" b="1" dirty="0" smtClean="0">
                <a:solidFill>
                  <a:srgbClr val="0761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Указание </a:t>
            </a:r>
            <a:r>
              <a:rPr lang="ru-RU" b="1" dirty="0">
                <a:solidFill>
                  <a:srgbClr val="0761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связь примеров как итог комментирования: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7675" marR="145415" indent="457200" algn="just">
              <a:lnSpc>
                <a:spcPct val="93000"/>
              </a:lnSpc>
              <a:spcAft>
                <a:spcPts val="795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Оба приведённых примера, </a:t>
            </a:r>
            <a:r>
              <a:rPr lang="ru-RU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дополняя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друг друга, позволяют увидеть…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9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788" y="235130"/>
            <a:ext cx="8518358" cy="6165669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(1)Одна в тёмном нетопленом доме, Ольга Ивановна, как обычно, коротала бесконечно длинную декабрьскую ночь на турецком диване в мастерской, завернувшись в старый вытертый плед. (2)Перед рассветом она забылась, и вдруг её разбудила стрельба под окном. (3)Когда рассвело, Ольга Ивановна, дрожа от холода и страха, выглянула из дома. (4)Буря вырвала из её рук трясущуюся дверь и распахнула настежь.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(5)Штормовой прибой волок по обледеневшему берегу разбитую десантную шлюпку. (6)Множество тяжёлых следов, пробивших ледяную корку пляжа, виднелось на изуродованном песке. (7)Следы вели в сад и дальше. (8)Но в саду уже никого не было. (9)Лишь поломанные кусты тамариска показывали направление, в котором действовал десант. (10)Теперь уже бой шёл в деревне, откуда моряки выбивали немецкий гарнизон.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(11)В саду свистели шальные пули. (12)Шторм неистовствовал. (13)Горы стонали. (14)Это горел дальний город. (15)Норд-ост приносил оттуда грохот взрывов, потрясавших окрестности.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(16)Ольга Ивановна бросилась обратно в дом, с трудом заперла за собой дверь, прислушиваясь к звукам боя, которые то приближались, то удалялись, то надолго смолкали, то вдруг начинались с новой силой. (17)А шторм продолжал бушевать ещё злее. (18)Брызги, замерзая на лету, как крупная дробь, секли стены дома и выбивали стёкла.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(19)На вторую или третью ночь Ольга Ивановна вдруг почувствовала, что в ходе боя произошёл какой-то зловещий перелом: с гор по деревне ударили немецкие пулемёты, а затем ручные гранаты стали рваться в саду. (20)И всё повторилось, как в первую ночь, но только в обратном порядке. (21)Когда автоматы застрочили на пляже, Ольга Ивановна поняла, что моряки отступают. (22)Видимо, их осталось совсем мало. (23)Их огонь становился всё слабее и реже.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(24)Внезапно раздался резкий стук в дверь. (25)Стучали прикладом. (26)Тогда она, повинуясь непреодолимому чувству, более сильному, чем страх, открыла наружную дверь и увидела моряка в расстёгнутом бушлате. (27)Вдруг он пошатнулся, но сделал усилие, удержался на ногах и, еле шевеля побелевшими губами, проговорил: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Надо перевязаться.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(28)Он был ранен в грудь навылет, под левую ключицу. (29)Пуля пробила плечевой сустав. (30)Помятая осколками каска свалилась с его стриженной под машинку головы, и на лбу блестел холодный пот, хотя всё его по-юношески худощавое тело дрожало и пылало, как печка. (31)Но едва Ольга Ивановна окончила перевязку, он вскочил на ноги. (32)Моряк левой рукой поправил на втянутом животе пряжку с якорем и подобрал с пола автомат.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9990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880"/>
            <a:ext cx="7886700" cy="6335485"/>
          </a:xfrm>
        </p:spPr>
        <p:txBody>
          <a:bodyPr>
            <a:normAutofit fontScale="475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(33) – Всех побили, один я остался, – сказал он голосом, осипшим от боли. (34) – У вас тут музей, что же вы меня не предупредили? (35)А я было тут огневую точку наметил. (36)Могли бы в бою что-нибудь покарябать. (37)Извините. (38)Пойду. (39)И он пошёл, с трудом передвигая ноги в резиновых сапогах. (40)В дверях он остановился, словно в последний раз в жизни желая посмотреть на мир, из которого уходил.</a:t>
            </a:r>
            <a:endParaRPr lang="ru-RU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(41)Ольга Ивановна бросилась к нему, стала уговаривать остаться. (42)Она хотела его спасти. (43)Она обещала спрятать его в погреб, выходить, вылечить, выкормить. (44)Она клялась, что никто ничего не узнает. (45)Она шептала, что идти «туда бесполезно, что всё уже кончено и он только напрасно погибнет. (46)Наконец, она требовала как врач, чтобы он остался.</a:t>
            </a:r>
            <a:endParaRPr lang="ru-RU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(47)Моряк осторожно освободился от её объятий, поправил левой рукой каску. (48)С неодобрительной, строгой и вместе с тем насмешливо-ласковой улыбкой он сказал:</a:t>
            </a:r>
            <a:endParaRPr lang="ru-RU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Эх, мамаша, разве от войны спрячешься? (49)Нам это не положено.</a:t>
            </a:r>
            <a:endParaRPr lang="ru-RU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(50)3атем он вышел из дома – она слышала его тяжёлые шаги в резиновых сапогах по звенящей гальке, – лёг за пулемёт только что убитого товарища, исправил перекос ленты и через несколько минут сам был убит – последний из двадцати пяти моряков десанта.</a:t>
            </a:r>
            <a:endParaRPr lang="ru-RU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(51)Рассказывая это, Ольга Ивановна смотрела на меня широко открытыми синими глазами, из которых катились слёзы. (52)Под нами с шорохом раскачивались ветви розовой акации, покрытые одновременно и цветами, и витыми стручками семян. (53)На дорожке звенела галька под ногами бегающих детей. (54)Раздавались редкие удары теннисного мяча. (55)Покрытый пылью автобус вёз курортников с пляжа.</a:t>
            </a:r>
            <a:endParaRPr lang="ru-RU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(56)Памятник погибшим морякам представляет собой обычного типа цементный обелиск. (57)Он окружён якорной цепью, повешенной между четырьмя корпусами мин, распиленных пополам. (58)На обелиске, стоящем на берегу моря, надпись: «Вечная слава героям – 25-ти морякам Ч.Ф., павшим в боях за свободу и независимость нашей Родины».</a:t>
            </a:r>
            <a:endParaRPr lang="ru-RU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(59)К подножию этого памятника вечной славы свободные и независимые люди приносят пучки бессмертников или же венки, свитые из колосьев пшеницы, веток душистой полыни, дикой мальвы.</a:t>
            </a:r>
            <a:endParaRPr lang="ru-RU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 В.П. Катаеву*)</a:t>
            </a:r>
            <a:endParaRPr lang="ru-RU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*Катаев Валентин Петрович (1897-1986) – русский советский прозаик, поэт </a:t>
            </a:r>
            <a:r>
              <a:rPr lang="ru-RU" sz="2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5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драматург</a:t>
            </a:r>
            <a:r>
              <a:rPr lang="ru-RU" sz="25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киносценарист, журналист, военный корреспондент.</a:t>
            </a:r>
            <a:endParaRPr lang="ru-RU" sz="25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16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2465" y="130629"/>
            <a:ext cx="8354891" cy="62832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(1)И опять наступила весна, своя в своём нескончаемом ряду, но последняя для Матёры, для острова и деревни, носящих одно название. (2)Опять с грохотом и страстью пронесло лёд, нагромоздив на берега торосы, и Ангара </a:t>
            </a:r>
            <a:r>
              <a:rPr lang="ru-RU" dirty="0" err="1" smtClean="0"/>
              <a:t>освобождённо</a:t>
            </a:r>
            <a:r>
              <a:rPr lang="ru-RU" dirty="0" smtClean="0"/>
              <a:t> открылась, вытянувшись в могучую сверкающую течь. (3)Опять на верхнем мысу бойко зашумела вода, скатываясь по стрелке на две стороны; опять запылала по земле и деревьям зелень, пролились первые дожди, прилетели стрижи и ласточки и с любовью к жизни заквакали по вечерам в болотце проснувшиеся лягушки. (4)Всё это бывало много раз, и много раз Матёра была внутри происходящих в природе перемен, не отставая и не забегая вперёд каждого дня. (5)Вот и теперь посадили огороды – да не все: три семьи снялись ещё с осени, разъехались по разным городам, а ещё три семьи вышли из деревни и того раньше, в первые же годы, когда стало ясно, что слухи верные. (6)Как всегда, посеяли хлеба – да не на всех полях: за рекой пашню не трогали, а только здесь, на острове, где поближе. (7)И картошку, </a:t>
            </a:r>
            <a:r>
              <a:rPr lang="ru-RU" dirty="0" err="1" smtClean="0"/>
              <a:t>моркошку</a:t>
            </a:r>
            <a:r>
              <a:rPr lang="ru-RU" dirty="0" smtClean="0"/>
              <a:t> в огородах тыкали нынче не в одни сроки, а как пришлось, кто когда смог: многие жили теперь на два дома, между которыми добрых пятнадцать километров водой и горой, и разрывались пополам.</a:t>
            </a:r>
          </a:p>
          <a:p>
            <a:pPr algn="just"/>
            <a:r>
              <a:rPr lang="ru-RU" dirty="0" smtClean="0"/>
              <a:t>(8)Та Матёра и не та: постройки стоят на месте, только одну избёнку да баню разобрали на дрова, всё пока в жизни, в действии, по-прежнему голосят петухи, ревут коровы, трезвонят собаки, а уж повяла деревня, видно, что повяла, как подрубленное дерево, </a:t>
            </a:r>
            <a:r>
              <a:rPr lang="ru-RU" dirty="0" err="1" smtClean="0"/>
              <a:t>откоренилась</a:t>
            </a:r>
            <a:r>
              <a:rPr lang="ru-RU" dirty="0" smtClean="0"/>
              <a:t>, сошла с привычного хода. (9)Во многих избах было не белено, не прибрано и ополовинено, что-то уже хозяева увезли в новое жильё, обнажив угрюмые пошарпанные углы, и что-то оставлено для нужды, потому что и сюда ещё наезжать, и здесь колупаться. (10)А постоянно оставались теперь в </a:t>
            </a:r>
            <a:r>
              <a:rPr lang="ru-RU" dirty="0" err="1" smtClean="0"/>
              <a:t>Матёре</a:t>
            </a:r>
            <a:r>
              <a:rPr lang="ru-RU" dirty="0" smtClean="0"/>
              <a:t> только старики и старухи, смотрели за огородом и домом, ходили за скотиной, возились с ребятишками, сохраняя во всём жилой дух и оберегая деревню от излишнего запустения. (11)По вечерам они сходились вместе, негромко разговаривали – и всё об одном, о том, что будет, часто и тяжело вздыхали, опасливо поглядывая в сторону правого берега за Ангару, где строился большой новый посёлок. (12)Слухи оттуда доходили разные.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263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073" y="978367"/>
            <a:ext cx="8882429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(13)Деревня на своём веку повидала всякое. (14)Мимо неё поднимались в древности вверх по Ангаре бородатые казаки; подворачивали к ней на ночёвку торговые люди, снующие в ту и другую стороны, разжигали костры, варили уху из выловленной тут же рыбы. (15)Знала деревня наводнения, когда </a:t>
            </a:r>
            <a:r>
              <a:rPr lang="ru-RU" sz="1350" dirty="0" err="1">
                <a:solidFill>
                  <a:prstClr val="black"/>
                </a:solidFill>
                <a:latin typeface="Calibri" panose="020F0502020204030204"/>
              </a:rPr>
              <a:t>пол-острова</a:t>
            </a: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 уходило под воду, а над Подмогой – она была </a:t>
            </a:r>
            <a:r>
              <a:rPr lang="ru-RU" sz="1350" dirty="0" err="1">
                <a:solidFill>
                  <a:prstClr val="black"/>
                </a:solidFill>
                <a:latin typeface="Calibri" panose="020F0502020204030204"/>
              </a:rPr>
              <a:t>положе</a:t>
            </a: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 и ровней – и вовсе крутило жуткие воронки. (16)Была в деревне своя церковь, как и положено, на высоком чистом месте, хорошо видная издали с той и другой протоки. (17)Была мельница на верхней носовой проточке, специально будто для неё и прорытой, с помолом хоть и некорыстным, да </a:t>
            </a:r>
            <a:r>
              <a:rPr lang="ru-RU" sz="1350" dirty="0" err="1">
                <a:solidFill>
                  <a:prstClr val="black"/>
                </a:solidFill>
                <a:latin typeface="Calibri" panose="020F0502020204030204"/>
              </a:rPr>
              <a:t>незаёмным</a:t>
            </a: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, на свой хлебушко</a:t>
            </a:r>
          </a:p>
          <a:p>
            <a:pPr algn="just" defTabSz="685800"/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хватало. (18)В последние годы дважды на неделе садился самолёт, и в город ли, в район ли народ приучился летать по воздуху. (19)Вот так худо-бедно и жила деревня, держась своего места на яру у левого берега, встречая и провожая годы, как воду, по которой сносились с другими поселениями и возле которой извечно кормились. (20)И как нет, казалось, конца и края бегущей воде, нет и веку деревне: уходили на погост одни, нарождались другие, заваливались старые постройки, рубились новые. (21)Так и </a:t>
            </a:r>
            <a:r>
              <a:rPr lang="ru-RU" sz="1350" dirty="0" err="1">
                <a:solidFill>
                  <a:prstClr val="black"/>
                </a:solidFill>
                <a:latin typeface="Calibri" panose="020F0502020204030204"/>
              </a:rPr>
              <a:t>жиладеревня</a:t>
            </a: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, перемогая любые времена и напасти, триста с лишним годов, пока не грянул однажды слух, что дальше деревне не живать, не бывать.</a:t>
            </a:r>
          </a:p>
          <a:p>
            <a:pPr algn="just" defTabSz="685800"/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(22)Ниже по Ангаре строят плотину для электростанции, вода по реке и речкам поднимется и разольётся, затопит многие земли и в первую очередь, конечно, </a:t>
            </a:r>
            <a:r>
              <a:rPr lang="ru-RU" sz="1350" dirty="0" err="1">
                <a:solidFill>
                  <a:prstClr val="black"/>
                </a:solidFill>
                <a:latin typeface="Calibri" panose="020F0502020204030204"/>
              </a:rPr>
              <a:t>Матёру</a:t>
            </a:r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. (23)Если даже поставить друг на дружку пять таких островов, всё равно затопит с макушкой, и места потом не показать, где там селились люди. (24)Придётся переезжать. (25)Непросто было поверить, что так оно и будет на самом деле, что край света, которым пугали народ, теперь для деревни действительно близок. (26)Через год после первых слухов приехала на катере оценочная комиссия, стала определять износ построек и назначать за них деньги. (27)Сомневаться больше в судьбе Матёры не приходилось: она дотягивала последние годы. (28)Где-то на правом берегу строился уже новый посёлок, а старые деревенские дома решено было, чтобы не возиться с хламьём, пустить под огонь – и дело с концом. (29)Теперь оставалось последнее лето: осенью поднимется вода.</a:t>
            </a:r>
          </a:p>
          <a:p>
            <a:pPr algn="r" defTabSz="685800"/>
            <a:r>
              <a:rPr lang="ru-RU" sz="1350" dirty="0">
                <a:solidFill>
                  <a:prstClr val="black"/>
                </a:solidFill>
                <a:latin typeface="Calibri" panose="020F0502020204030204"/>
              </a:rPr>
              <a:t>(По В.Г. Распутину*)</a:t>
            </a:r>
            <a:endParaRPr lang="ru-RU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83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/>
          </p:cNvSpPr>
          <p:nvPr>
            <p:ph type="subTitle" idx="1"/>
          </p:nvPr>
        </p:nvSpPr>
        <p:spPr>
          <a:xfrm>
            <a:off x="799466" y="4545838"/>
            <a:ext cx="7033691" cy="1096899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pPr marL="273050" indent="-273050">
              <a:buFontTx/>
              <a:buNone/>
            </a:pPr>
            <a:r>
              <a:rPr lang="ru-RU" altLang="ru-RU" sz="3600" dirty="0"/>
              <a:t>    </a:t>
            </a:r>
            <a:r>
              <a:rPr lang="ru-RU" altLang="ru-RU" dirty="0"/>
              <a:t>Повествование от первого лица в композиции художественного произведения может указывать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только на образ рассказчика</a:t>
            </a:r>
            <a:r>
              <a:rPr lang="ru-RU" altLang="ru-RU" dirty="0">
                <a:solidFill>
                  <a:srgbClr val="FF0000"/>
                </a:solidFill>
              </a:rPr>
              <a:t>, но не на образ автора! </a:t>
            </a:r>
          </a:p>
        </p:txBody>
      </p:sp>
      <p:pic>
        <p:nvPicPr>
          <p:cNvPr id="33795" name="Picture 7" descr="shutterstock_1055686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137433"/>
            <a:ext cx="2613494" cy="38319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900113" y="3500438"/>
            <a:ext cx="26638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endParaRPr lang="ru-RU" altLang="ru-RU" sz="2200" b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684213" y="2924175"/>
            <a:ext cx="34559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panose="02050604050505020204" pitchFamily="18" charset="0"/>
              </a:defRPr>
            </a:lvl9pPr>
          </a:lstStyle>
          <a:p>
            <a:pPr algn="ctr"/>
            <a:endParaRPr lang="ru-RU" altLang="ru-RU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WordArt 12"/>
          <p:cNvSpPr>
            <a:spLocks noChangeArrowheads="1" noChangeShapeType="1" noTextEdit="1"/>
          </p:cNvSpPr>
          <p:nvPr/>
        </p:nvSpPr>
        <p:spPr bwMode="auto">
          <a:xfrm>
            <a:off x="827088" y="4005263"/>
            <a:ext cx="3095625" cy="584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721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22074" y="1743891"/>
            <a:ext cx="4038600" cy="5257800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     Чтобы не возникали в комментарии речевые ошибки, связанные с </a:t>
            </a:r>
            <a:r>
              <a:rPr lang="ru-RU" altLang="ru-RU" sz="2400">
                <a:solidFill>
                  <a:srgbClr val="FF0000"/>
                </a:solidFill>
              </a:rPr>
              <a:t>повтором слова </a:t>
            </a:r>
            <a:r>
              <a:rPr lang="ru-RU" altLang="ru-RU" sz="2400" b="1">
                <a:solidFill>
                  <a:srgbClr val="FF0000"/>
                </a:solidFill>
              </a:rPr>
              <a:t>«автор»,</a:t>
            </a:r>
            <a:r>
              <a:rPr lang="ru-RU" altLang="ru-RU" sz="2400"/>
              <a:t> замените его следующими словами:</a:t>
            </a:r>
            <a:endParaRPr lang="ru-RU" altLang="ru-RU" sz="2400" i="1"/>
          </a:p>
          <a:p>
            <a:pPr>
              <a:lnSpc>
                <a:spcPct val="80000"/>
              </a:lnSpc>
            </a:pPr>
            <a:r>
              <a:rPr lang="ru-RU" altLang="ru-RU" sz="2400" b="1" i="1"/>
              <a:t>публицист</a:t>
            </a:r>
            <a:r>
              <a:rPr lang="ru-RU" altLang="ru-RU" sz="2400" i="1"/>
              <a:t> </a:t>
            </a:r>
            <a:r>
              <a:rPr lang="ru-RU" altLang="ru-RU" sz="2400"/>
              <a:t>(если текст публицистического стиля);</a:t>
            </a:r>
            <a:endParaRPr lang="ru-RU" altLang="ru-RU" sz="2400" i="1"/>
          </a:p>
          <a:p>
            <a:pPr>
              <a:lnSpc>
                <a:spcPct val="80000"/>
              </a:lnSpc>
            </a:pPr>
            <a:r>
              <a:rPr lang="ru-RU" altLang="ru-RU" sz="2400" b="1" i="1"/>
              <a:t>писатель</a:t>
            </a:r>
            <a:r>
              <a:rPr lang="ru-RU" altLang="ru-RU" sz="2400"/>
              <a:t> (если текст художественного стиля);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местоимением </a:t>
            </a:r>
            <a:r>
              <a:rPr lang="ru-RU" altLang="ru-RU" sz="2400" b="1" i="1"/>
              <a:t>«он»;</a:t>
            </a:r>
            <a:endParaRPr lang="ru-RU" altLang="ru-RU" sz="2400" b="1"/>
          </a:p>
          <a:p>
            <a:pPr>
              <a:lnSpc>
                <a:spcPct val="80000"/>
              </a:lnSpc>
            </a:pPr>
            <a:r>
              <a:rPr lang="ru-RU" altLang="ru-RU" sz="2400" b="1" i="1"/>
              <a:t>фамилией </a:t>
            </a:r>
            <a:r>
              <a:rPr lang="ru-RU" altLang="ru-RU" sz="2400"/>
              <a:t>автора текста.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471759" y="510087"/>
            <a:ext cx="72739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внимание!</a:t>
            </a:r>
          </a:p>
        </p:txBody>
      </p:sp>
      <p:pic>
        <p:nvPicPr>
          <p:cNvPr id="34824" name="Picture 8" descr="shutterstock_7692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1204641"/>
            <a:ext cx="3220448" cy="429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94407"/>
              </p:ext>
            </p:extLst>
          </p:nvPr>
        </p:nvGraphicFramePr>
        <p:xfrm>
          <a:off x="3397976" y="976539"/>
          <a:ext cx="5111750" cy="6048375"/>
        </p:xfrm>
        <a:graphic>
          <a:graphicData uri="http://schemas.openxmlformats.org/drawingml/2006/table">
            <a:tbl>
              <a:tblPr/>
              <a:tblGrid>
                <a:gridCol w="5111750">
                  <a:extLst>
                    <a:ext uri="{9D8B030D-6E8A-4147-A177-3AD203B41FA5}">
                      <a16:colId xmlns:a16="http://schemas.microsoft.com/office/drawing/2014/main" val="103147954"/>
                    </a:ext>
                  </a:extLst>
                </a:gridCol>
              </a:tblGrid>
              <a:tr h="915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Обратите внимание!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89974"/>
                  </a:ext>
                </a:extLst>
              </a:tr>
              <a:tr h="51323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Если сочинение содержит частично или полностью переписанный экзаменуемым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текст рецензии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задания 26 и/или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информации об авторе текста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то объём такой работы определяется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без учёта текста рецензии и/или информации об авторе текста.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82175"/>
                  </a:ext>
                </a:extLst>
              </a:tr>
            </a:tbl>
          </a:graphicData>
        </a:graphic>
      </p:graphicFrame>
      <p:pic>
        <p:nvPicPr>
          <p:cNvPr id="3" name="Picture 17" descr="shutterstock_94993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3" y="290241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Задание 27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4744" t="12082" r="1817" b="13768"/>
          <a:stretch/>
        </p:blipFill>
        <p:spPr>
          <a:xfrm>
            <a:off x="0" y="1306513"/>
            <a:ext cx="8764588" cy="4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737" y="248194"/>
            <a:ext cx="4309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/>
              <a:t>Своя позиция</a:t>
            </a:r>
            <a:endParaRPr lang="ru-RU" sz="5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61703" y="1436914"/>
            <a:ext cx="762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Я согласен с автором и считаю….</a:t>
            </a:r>
          </a:p>
          <a:p>
            <a:r>
              <a:rPr lang="ru-RU" sz="3200" i="1" dirty="0" smtClean="0"/>
              <a:t>Я согласен с автором, потому что…</a:t>
            </a:r>
            <a:endParaRPr lang="ru-RU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584205" y="2913017"/>
            <a:ext cx="5081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Обоснование</a:t>
            </a:r>
            <a:endParaRPr lang="ru-RU" sz="4400" b="1" i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37314" y="2514132"/>
            <a:ext cx="509452" cy="3988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1567656" y="296069"/>
            <a:ext cx="5420973" cy="1081088"/>
          </a:xfrm>
          <a:solidFill>
            <a:srgbClr val="FFFFFF"/>
          </a:solidFill>
        </p:spPr>
        <p:txBody>
          <a:bodyPr/>
          <a:lstStyle/>
          <a:p>
            <a:r>
              <a:rPr lang="ru-RU" altLang="ru-RU" sz="3600" b="1" dirty="0" smtClean="0">
                <a:solidFill>
                  <a:srgbClr val="FF0000"/>
                </a:solidFill>
              </a:rPr>
              <a:t>Этические ошибки</a:t>
            </a:r>
          </a:p>
        </p:txBody>
      </p:sp>
      <p:sp>
        <p:nvSpPr>
          <p:cNvPr id="69635" name="Rectangle 3"/>
          <p:cNvSpPr>
            <a:spLocks noGrp="1"/>
          </p:cNvSpPr>
          <p:nvPr>
            <p:ph idx="1"/>
          </p:nvPr>
        </p:nvSpPr>
        <p:spPr>
          <a:xfrm>
            <a:off x="3734525" y="1892891"/>
            <a:ext cx="4862513" cy="45831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dirty="0" smtClean="0"/>
              <a:t>    </a:t>
            </a:r>
            <a:r>
              <a:rPr lang="ru-RU" altLang="ru-RU" sz="2000" dirty="0" smtClean="0"/>
              <a:t>Этические ошибки связаны с проявлениями речевой агрессии как внешне выраженными, так и скрытыми. Речевая агрессия — грубое, оскорбительное, обидное общение; словесное выражение негативных эмоций, чувств или намерений в неприемлемой в данной речевой ситуации форме: оскорбление, угроза, грубое требование, обвинение, насмешка, употребление бранных слов, вульгаризмов, жаргонизмов, арго. </a:t>
            </a:r>
          </a:p>
          <a:p>
            <a:pPr marL="0" indent="0"/>
            <a:endParaRPr lang="ru-RU" altLang="ru-RU" sz="2000" dirty="0" smtClean="0"/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351837" cy="12954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000082"/>
              </a:contourClr>
            </a:sp3d>
          </a:bodyPr>
          <a:lstStyle/>
          <a:p>
            <a:pPr algn="ctr"/>
            <a:endParaRPr lang="ru-RU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  <p:pic>
        <p:nvPicPr>
          <p:cNvPr id="69637" name="Picture 8" descr="shutterstock_845102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5729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Фактические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8534401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1 – в понимании текста – это минус в </a:t>
            </a:r>
            <a:r>
              <a:rPr lang="ru-RU" sz="3200" dirty="0" smtClean="0">
                <a:solidFill>
                  <a:srgbClr val="FF0000"/>
                </a:solidFill>
              </a:rPr>
              <a:t>критерии 2</a:t>
            </a:r>
          </a:p>
          <a:p>
            <a:pPr marL="0" indent="0" algn="ctr">
              <a:buNone/>
            </a:pPr>
            <a:r>
              <a:rPr lang="ru-RU" sz="3200" dirty="0" smtClean="0"/>
              <a:t>2 – в фоновом материале – это минус в </a:t>
            </a:r>
            <a:r>
              <a:rPr lang="ru-RU" sz="3200" dirty="0" smtClean="0">
                <a:solidFill>
                  <a:srgbClr val="FF0000"/>
                </a:solidFill>
              </a:rPr>
              <a:t>критерии 12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6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7260" t="12081" r="29061" b="10466"/>
          <a:stretch/>
        </p:blipFill>
        <p:spPr>
          <a:xfrm>
            <a:off x="0" y="365125"/>
            <a:ext cx="3944938" cy="585311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370217" y="783772"/>
            <a:ext cx="862150" cy="4833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8169" t="17768" r="31116" b="11339"/>
          <a:stretch/>
        </p:blipFill>
        <p:spPr>
          <a:xfrm>
            <a:off x="4545873" y="365760"/>
            <a:ext cx="3971109" cy="576072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7707086" y="783772"/>
            <a:ext cx="1280159" cy="10580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2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5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143464" y="526294"/>
            <a:ext cx="8751887" cy="45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778" y="131597"/>
            <a:ext cx="5826719" cy="1646302"/>
          </a:xfrm>
        </p:spPr>
        <p:txBody>
          <a:bodyPr/>
          <a:lstStyle/>
          <a:p>
            <a:pPr algn="ctr"/>
            <a:r>
              <a:rPr lang="ru-RU" b="1" dirty="0" smtClean="0"/>
              <a:t>Формулировка проблемы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622699" y="3335111"/>
            <a:ext cx="2998787" cy="2998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6773" y="2227115"/>
            <a:ext cx="4872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ПРОБЛЕМА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828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-144463"/>
            <a:ext cx="5826719" cy="1646302"/>
          </a:xfrm>
        </p:spPr>
        <p:txBody>
          <a:bodyPr/>
          <a:lstStyle/>
          <a:p>
            <a:pPr algn="ctr"/>
            <a:r>
              <a:rPr lang="ru-RU" b="1" i="1" dirty="0" smtClean="0"/>
              <a:t>Подсказка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5972"/>
          <a:stretch/>
        </p:blipFill>
        <p:spPr>
          <a:xfrm>
            <a:off x="585550" y="1755212"/>
            <a:ext cx="4275138" cy="1992312"/>
          </a:xfrm>
          <a:prstGeom prst="rect">
            <a:avLst/>
          </a:prstGeom>
        </p:spPr>
      </p:pic>
      <p:sp>
        <p:nvSpPr>
          <p:cNvPr id="5" name="AutoShape 2" descr="ÐÐ°ÑÑÐ¸Ð½ÐºÐ¸ Ð¿Ð¾ Ð·Ð°Ð¿ÑÐ¾ÑÑ ÑÐ¾ÑÐ¾ Ð·Ð°Ð´Ð°Ð½Ð¸Ðµ 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384" y="3683726"/>
            <a:ext cx="4671604" cy="26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445105"/>
            <a:ext cx="5826719" cy="4823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Нельзя!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130595" y="1410790"/>
            <a:ext cx="5826719" cy="3736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dirty="0" smtClean="0"/>
              <a:t>Автор касается…</a:t>
            </a:r>
          </a:p>
          <a:p>
            <a:pPr marL="0" indent="0" algn="ctr">
              <a:buNone/>
            </a:pPr>
            <a:r>
              <a:rPr lang="ru-RU" sz="4000" i="1" dirty="0" smtClean="0"/>
              <a:t>Автор затрагивает…</a:t>
            </a:r>
          </a:p>
          <a:p>
            <a:pPr marL="0" indent="0" algn="ctr">
              <a:buNone/>
            </a:pPr>
            <a:r>
              <a:rPr lang="ru-RU" sz="4000" i="1" dirty="0" smtClean="0"/>
              <a:t>Автор намекает….</a:t>
            </a:r>
          </a:p>
        </p:txBody>
      </p:sp>
    </p:spTree>
    <p:extLst>
      <p:ext uri="{BB962C8B-B14F-4D97-AF65-F5344CB8AC3E}">
        <p14:creationId xmlns:p14="http://schemas.microsoft.com/office/powerpoint/2010/main" val="6717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-52701"/>
            <a:ext cx="5826719" cy="1646302"/>
          </a:xfrm>
        </p:spPr>
        <p:txBody>
          <a:bodyPr/>
          <a:lstStyle/>
          <a:p>
            <a:pPr algn="ctr"/>
            <a:r>
              <a:rPr lang="ru-RU" b="1" dirty="0" smtClean="0"/>
              <a:t>Позиция автора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40080" y="2179280"/>
            <a:ext cx="3543300" cy="1285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89166" y="3835146"/>
            <a:ext cx="72237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dirty="0"/>
              <a:t>Чтобы сформулировать позицию автора по проблеме, надо найти ответ на вопрос, как автор отвечает на поставленный вопрос. Можно найти предложение, в котором прямо видна позиция автора. Может быть, что позиция автора не видна. Тогда её надо сформулировать самим.</a:t>
            </a:r>
          </a:p>
        </p:txBody>
      </p:sp>
    </p:spTree>
    <p:extLst>
      <p:ext uri="{BB962C8B-B14F-4D97-AF65-F5344CB8AC3E}">
        <p14:creationId xmlns:p14="http://schemas.microsoft.com/office/powerpoint/2010/main" val="30678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835" y="2744"/>
            <a:ext cx="5826719" cy="1170082"/>
          </a:xfrm>
        </p:spPr>
        <p:txBody>
          <a:bodyPr/>
          <a:lstStyle/>
          <a:p>
            <a:pPr algn="ctr"/>
            <a:r>
              <a:rPr lang="ru-RU" b="1" dirty="0" smtClean="0"/>
              <a:t>Комментарий</a:t>
            </a:r>
            <a:endParaRPr lang="ru-RU" b="1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7384" y="1124477"/>
            <a:ext cx="2998788" cy="2998787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62" y="5320381"/>
            <a:ext cx="3543300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2789" y="2873828"/>
            <a:ext cx="5570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Как автор задает вопрос?</a:t>
            </a:r>
          </a:p>
          <a:p>
            <a:r>
              <a:rPr lang="ru-RU" sz="3600" i="1" dirty="0" smtClean="0"/>
              <a:t>На каких примерах автор задает вопрос?</a:t>
            </a:r>
            <a:endParaRPr lang="ru-RU" sz="3600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97680" y="1317932"/>
            <a:ext cx="26125" cy="14107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0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2219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Trebuchet MS</vt:lpstr>
      <vt:lpstr>Wingdings 3</vt:lpstr>
      <vt:lpstr>Аспект</vt:lpstr>
      <vt:lpstr>Тема Office</vt:lpstr>
      <vt:lpstr>Задание 27 ЕГЭ  по русскому языку</vt:lpstr>
      <vt:lpstr>Задание 27</vt:lpstr>
      <vt:lpstr>Презентация PowerPoint</vt:lpstr>
      <vt:lpstr>Презентация PowerPoint</vt:lpstr>
      <vt:lpstr>Формулировка проблемы</vt:lpstr>
      <vt:lpstr>Подсказка</vt:lpstr>
      <vt:lpstr>Нельзя!</vt:lpstr>
      <vt:lpstr>Позиция автора</vt:lpstr>
      <vt:lpstr>Комментарий</vt:lpstr>
      <vt:lpstr>Презентация PowerPoint</vt:lpstr>
      <vt:lpstr>Смысловая связь между примерами</vt:lpstr>
      <vt:lpstr>Где?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Этические ошибки</vt:lpstr>
      <vt:lpstr>Фактические ошибки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Учитель-22</cp:lastModifiedBy>
  <cp:revision>49</cp:revision>
  <dcterms:created xsi:type="dcterms:W3CDTF">2018-09-04T12:10:47Z</dcterms:created>
  <dcterms:modified xsi:type="dcterms:W3CDTF">2020-05-12T08:02:48Z</dcterms:modified>
</cp:coreProperties>
</file>