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79" r:id="rId3"/>
    <p:sldId id="302" r:id="rId4"/>
    <p:sldId id="294" r:id="rId5"/>
    <p:sldId id="309" r:id="rId6"/>
    <p:sldId id="303" r:id="rId7"/>
    <p:sldId id="306" r:id="rId8"/>
    <p:sldId id="278" r:id="rId9"/>
    <p:sldId id="290" r:id="rId10"/>
    <p:sldId id="307" r:id="rId11"/>
    <p:sldId id="258" r:id="rId12"/>
    <p:sldId id="308" r:id="rId13"/>
    <p:sldId id="295" r:id="rId14"/>
    <p:sldId id="281" r:id="rId15"/>
    <p:sldId id="288" r:id="rId16"/>
    <p:sldId id="289" r:id="rId17"/>
    <p:sldId id="291" r:id="rId18"/>
    <p:sldId id="296" r:id="rId19"/>
    <p:sldId id="297" r:id="rId20"/>
    <p:sldId id="298" r:id="rId21"/>
    <p:sldId id="304" r:id="rId22"/>
    <p:sldId id="263" r:id="rId23"/>
    <p:sldId id="292" r:id="rId24"/>
    <p:sldId id="293" r:id="rId25"/>
    <p:sldId id="277" r:id="rId26"/>
    <p:sldId id="305" r:id="rId27"/>
  </p:sldIdLst>
  <p:sldSz cx="12192000" cy="6858000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AFDCF"/>
    <a:srgbClr val="1A2832"/>
    <a:srgbClr val="1C2935"/>
    <a:srgbClr val="2E3B45"/>
    <a:srgbClr val="34424C"/>
    <a:srgbClr val="182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9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6CBC1-5121-4991-AB09-37FE91988DE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0F857-6F67-412B-B47D-76924D807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19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1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61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1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4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71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96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00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67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8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3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14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56FF0-1AC0-4D4E-BA9F-EF7882ABC9B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03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1071" y="600501"/>
            <a:ext cx="4599296" cy="516870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34424C"/>
                </a:solidFill>
              </a:rPr>
              <a:t>Рекомендации по проведению Диктанта Победы</a:t>
            </a:r>
            <a:r>
              <a:rPr lang="ru-RU" sz="4000" dirty="0" smtClean="0">
                <a:solidFill>
                  <a:srgbClr val="34424C"/>
                </a:solidFill>
              </a:rPr>
              <a:t>.</a:t>
            </a:r>
            <a:br>
              <a:rPr lang="ru-RU" sz="4000" dirty="0" smtClean="0">
                <a:solidFill>
                  <a:srgbClr val="34424C"/>
                </a:solidFill>
              </a:rPr>
            </a:br>
            <a:r>
              <a:rPr lang="ru-RU" sz="4000" dirty="0" smtClean="0">
                <a:solidFill>
                  <a:srgbClr val="34424C"/>
                </a:solidFill>
              </a:rPr>
              <a:t/>
            </a:r>
            <a:br>
              <a:rPr lang="ru-RU" sz="4000" dirty="0" smtClean="0">
                <a:solidFill>
                  <a:srgbClr val="34424C"/>
                </a:solidFill>
              </a:rPr>
            </a:br>
            <a:r>
              <a:rPr lang="ru-RU" sz="4000" dirty="0" smtClean="0">
                <a:solidFill>
                  <a:srgbClr val="34424C"/>
                </a:solidFill>
              </a:rPr>
              <a:t>Комплектование и передача материалов</a:t>
            </a:r>
            <a:br>
              <a:rPr lang="ru-RU" sz="4000" dirty="0" smtClean="0">
                <a:solidFill>
                  <a:srgbClr val="34424C"/>
                </a:solidFill>
              </a:rPr>
            </a:br>
            <a:r>
              <a:rPr lang="ru-RU" sz="4000" dirty="0" smtClean="0">
                <a:solidFill>
                  <a:srgbClr val="34424C"/>
                </a:solidFill>
              </a:rPr>
              <a:t>в РЦОИ</a:t>
            </a:r>
            <a:endParaRPr lang="ru-RU" sz="4000" dirty="0">
              <a:solidFill>
                <a:srgbClr val="34424C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591" y="150124"/>
            <a:ext cx="4535785" cy="643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7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849" y="207429"/>
            <a:ext cx="6161810" cy="55649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libri,Bold"/>
              </a:rPr>
              <a:t>Для закрытых площадок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580" y="809710"/>
            <a:ext cx="11154077" cy="121603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/>
              <a:t>Сведения </a:t>
            </a:r>
            <a:r>
              <a:rPr lang="ru-RU" dirty="0"/>
              <a:t>об участнике (Фамилия и инициалы), </a:t>
            </a:r>
            <a:r>
              <a:rPr lang="ru-RU" dirty="0" smtClean="0"/>
              <a:t>индивидуальный идентификационный номер (13-тизначный) вписываются в </a:t>
            </a:r>
            <a:r>
              <a:rPr lang="ru-RU" dirty="0"/>
              <a:t>ведомость Диктанта</a:t>
            </a:r>
            <a:r>
              <a:rPr lang="ru-RU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80" y="2730088"/>
            <a:ext cx="9048635" cy="35750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77165" y="5172737"/>
            <a:ext cx="4870530" cy="1132449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96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917" y="168275"/>
            <a:ext cx="6161810" cy="556491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libri,Bold"/>
              </a:rPr>
              <a:t>До начала проведения Диктанта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818" y="724766"/>
            <a:ext cx="11192961" cy="570656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200" b="1" dirty="0"/>
              <a:t> </a:t>
            </a:r>
            <a:r>
              <a:rPr lang="ru-RU" sz="3200" b="1" dirty="0" smtClean="0"/>
              <a:t>Тестовый материал для Диктанта размещается на </a:t>
            </a:r>
            <a:r>
              <a:rPr lang="en-US" sz="3200" b="1" dirty="0" smtClean="0"/>
              <a:t>FTP</a:t>
            </a:r>
            <a:r>
              <a:rPr lang="ru-RU" sz="3200" b="1" dirty="0" smtClean="0"/>
              <a:t>-сервере:</a:t>
            </a:r>
          </a:p>
          <a:p>
            <a:pPr marL="0" indent="0">
              <a:buNone/>
            </a:pPr>
            <a:r>
              <a:rPr lang="ru-RU" sz="3200" b="1" dirty="0" smtClean="0"/>
              <a:t>	</a:t>
            </a:r>
            <a:r>
              <a:rPr lang="ru-RU" sz="3000" b="1" dirty="0" smtClean="0"/>
              <a:t>1) за 1 день – печать бланков Диктанта</a:t>
            </a:r>
          </a:p>
          <a:p>
            <a:pPr marL="0" indent="0">
              <a:buNone/>
            </a:pPr>
            <a:r>
              <a:rPr lang="ru-RU" sz="3000" b="1" dirty="0" smtClean="0"/>
              <a:t>	2) в день Диктанта -  архив с КИМ (за 2 часа)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ru-RU" sz="2800" dirty="0" smtClean="0"/>
              <a:t> файл с сформированными комплектами бланков (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наименование  файла соответствует номеру региональной площадки, например 16_1.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pdf</a:t>
            </a:r>
            <a:r>
              <a:rPr lang="ru-RU" sz="2800" dirty="0" smtClean="0"/>
              <a:t>) 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ru-RU" sz="2800" dirty="0" smtClean="0"/>
              <a:t> отдельный файл с КИМ (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 формате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PDF</a:t>
            </a:r>
            <a:r>
              <a:rPr lang="en-US" sz="2800" dirty="0" smtClean="0"/>
              <a:t>)</a:t>
            </a:r>
            <a:r>
              <a:rPr lang="ru-RU" sz="2800" dirty="0" smtClean="0"/>
              <a:t>  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ru-RU" sz="2800" dirty="0" smtClean="0"/>
              <a:t> формы сопроводительных документов (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ведомость участников, акт приема-передачи, сопроводительный бланк к конверту</a:t>
            </a:r>
            <a:r>
              <a:rPr lang="ru-RU" sz="2800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b="1" dirty="0" smtClean="0"/>
              <a:t> осуществляют печать </a:t>
            </a:r>
            <a:r>
              <a:rPr lang="ru-RU" b="1" dirty="0" smtClean="0"/>
              <a:t>комплектов бланков по количеству зарегистрированных участников мероприятия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1389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917" y="168275"/>
            <a:ext cx="6161810" cy="55649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libri,Bold"/>
              </a:rPr>
              <a:t>Для закрытых площадок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818" y="949849"/>
            <a:ext cx="11192961" cy="48319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200" b="1" dirty="0"/>
              <a:t> </a:t>
            </a:r>
            <a:r>
              <a:rPr lang="ru-RU" sz="3200" b="1" dirty="0" smtClean="0"/>
              <a:t>Тестовый материал  выдаётся </a:t>
            </a:r>
            <a:r>
              <a:rPr lang="ru-RU" sz="3200" b="1" dirty="0"/>
              <a:t>заранее, </a:t>
            </a:r>
            <a:r>
              <a:rPr lang="ru-RU" sz="3200" b="1" dirty="0" smtClean="0"/>
              <a:t>защищен </a:t>
            </a:r>
            <a:r>
              <a:rPr lang="ru-RU" sz="3200" b="1" dirty="0"/>
              <a:t>паролем, пароль передается </a:t>
            </a:r>
            <a:r>
              <a:rPr lang="ru-RU" sz="3200" b="1" dirty="0" smtClean="0"/>
              <a:t>из </a:t>
            </a:r>
            <a:r>
              <a:rPr lang="ru-RU" sz="3200" b="1" dirty="0"/>
              <a:t>РЦОИ </a:t>
            </a:r>
            <a:r>
              <a:rPr lang="ru-RU" sz="3200" b="1" dirty="0" smtClean="0"/>
              <a:t>за </a:t>
            </a:r>
            <a:r>
              <a:rPr lang="ru-RU" sz="3200" b="1" dirty="0"/>
              <a:t>2,5 часа:</a:t>
            </a:r>
          </a:p>
          <a:p>
            <a:pPr marL="971550" lvl="1" indent="-514350">
              <a:buFont typeface="+mj-lt"/>
              <a:buAutoNum type="arabicParenR"/>
            </a:pPr>
            <a:r>
              <a:rPr lang="ru-RU" sz="2800" dirty="0"/>
              <a:t>файл с сформированными комплектами бланков (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наименование файла соответствует номеру региональной площадки, например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16_1.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pdf</a:t>
            </a:r>
            <a:r>
              <a:rPr lang="ru-RU" sz="2800" dirty="0"/>
              <a:t>) </a:t>
            </a:r>
          </a:p>
          <a:p>
            <a:pPr marL="971550" lvl="1" indent="-514350">
              <a:buFont typeface="+mj-lt"/>
              <a:buAutoNum type="arabicParenR"/>
            </a:pPr>
            <a:r>
              <a:rPr lang="ru-RU" sz="2800" dirty="0"/>
              <a:t>отдельный файл с КИМ (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 формате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PDF</a:t>
            </a:r>
            <a:r>
              <a:rPr lang="en-US" sz="2800" dirty="0"/>
              <a:t>)</a:t>
            </a:r>
            <a:r>
              <a:rPr lang="ru-RU" sz="2800" dirty="0"/>
              <a:t>  </a:t>
            </a:r>
          </a:p>
          <a:p>
            <a:pPr marL="971550" lvl="1" indent="-514350">
              <a:buFont typeface="+mj-lt"/>
              <a:buAutoNum type="arabicParenR"/>
            </a:pPr>
            <a:r>
              <a:rPr lang="ru-RU" sz="2800" dirty="0"/>
              <a:t>формы сопроводительных документов (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ведомость участников, акт приема-передачи, сопроводительный бланк к конверту</a:t>
            </a:r>
            <a:r>
              <a:rPr lang="ru-RU" sz="28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b="1" dirty="0"/>
              <a:t> осуществляют печать </a:t>
            </a:r>
            <a:r>
              <a:rPr lang="ru-RU" b="1" dirty="0"/>
              <a:t>комплектов бланков и КИМ по количеству зарегистрированных участников мероприятия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629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901" y="406400"/>
            <a:ext cx="11075270" cy="58860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Печать комплекта бланков</a:t>
            </a:r>
          </a:p>
          <a:p>
            <a:pPr marL="0" indent="0" algn="just">
              <a:buNone/>
            </a:pPr>
            <a:r>
              <a:rPr lang="ru-RU" sz="3200" dirty="0" smtClean="0"/>
              <a:t>   Режим </a:t>
            </a:r>
            <a:r>
              <a:rPr lang="ru-RU" sz="3200" dirty="0"/>
              <a:t>печати – черно-белая, односторонняя</a:t>
            </a:r>
            <a:r>
              <a:rPr lang="ru-RU" sz="3200" dirty="0" smtClean="0"/>
              <a:t>.</a:t>
            </a:r>
          </a:p>
          <a:p>
            <a:pPr marL="0" indent="0" algn="just">
              <a:buNone/>
            </a:pPr>
            <a:r>
              <a:rPr lang="ru-RU" sz="3200" dirty="0"/>
              <a:t>Комплект бланков состоит из бланка ответов и информационного листа.</a:t>
            </a:r>
            <a:endParaRPr lang="ru-RU" sz="3200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sz="3200" dirty="0" smtClean="0"/>
              <a:t>   Ответственный </a:t>
            </a:r>
            <a:r>
              <a:rPr lang="ru-RU" sz="3200" dirty="0"/>
              <a:t>специалист </a:t>
            </a:r>
            <a:r>
              <a:rPr lang="ru-RU" sz="3200" dirty="0" smtClean="0"/>
              <a:t>за прием и печать бланков распечатывает необходимое </a:t>
            </a:r>
            <a:r>
              <a:rPr lang="ru-RU" sz="3200" dirty="0" err="1" smtClean="0"/>
              <a:t>количевто</a:t>
            </a:r>
            <a:r>
              <a:rPr lang="ru-RU" sz="3200" dirty="0" smtClean="0"/>
              <a:t> комплектов </a:t>
            </a:r>
            <a:r>
              <a:rPr lang="ru-RU" sz="3200" dirty="0"/>
              <a:t>(листов)</a:t>
            </a:r>
            <a:endParaRPr lang="ru-RU" sz="3200" dirty="0" smtClean="0"/>
          </a:p>
          <a:p>
            <a:pPr marL="0" indent="0" algn="just">
              <a:buNone/>
            </a:pPr>
            <a:r>
              <a:rPr lang="ru-RU" i="1" dirty="0" smtClean="0"/>
              <a:t>   </a:t>
            </a:r>
            <a:r>
              <a:rPr lang="ru-RU" i="1" u="sng" dirty="0" smtClean="0"/>
              <a:t>Например</a:t>
            </a:r>
            <a:r>
              <a:rPr lang="ru-RU" i="1" u="sng" dirty="0"/>
              <a:t>,</a:t>
            </a:r>
            <a:r>
              <a:rPr lang="ru-RU" i="1" dirty="0"/>
              <a:t> для подготовки 100 комплектов необходимо при печати выбрать количество страниц от 1 до 200. </a:t>
            </a:r>
            <a:endParaRPr lang="ru-RU" i="1" dirty="0" smtClean="0"/>
          </a:p>
          <a:p>
            <a:pPr marL="0" indent="0" algn="just">
              <a:buNone/>
            </a:pPr>
            <a:r>
              <a:rPr lang="ru-RU" i="1" dirty="0" smtClean="0"/>
              <a:t>   При </a:t>
            </a:r>
            <a:r>
              <a:rPr lang="ru-RU" i="1" dirty="0"/>
              <a:t>дополнительной из этого же файла печати 50 комплектов необходимо выбрать листы от 201 до 300. </a:t>
            </a:r>
            <a:endParaRPr lang="ru-RU" i="1" dirty="0" smtClean="0"/>
          </a:p>
          <a:p>
            <a:pPr marL="0" indent="0" algn="just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Повторная </a:t>
            </a:r>
            <a:r>
              <a:rPr lang="ru-RU" sz="3200" b="1" dirty="0">
                <a:solidFill>
                  <a:srgbClr val="C00000"/>
                </a:solidFill>
              </a:rPr>
              <a:t>печать ранее распечатанных комплектов и копирование бланков не допускается.</a:t>
            </a:r>
            <a:endParaRPr lang="ru-RU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1356" y="334253"/>
            <a:ext cx="9311640" cy="55649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alibri,Bold"/>
              </a:rPr>
              <a:t>СОСТАВ МАТЕРИАЛОВ ДИКТАНТА ПОБЕДЫ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7286" y="1218290"/>
            <a:ext cx="7305408" cy="4876799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3200" b="1" dirty="0" smtClean="0">
                <a:solidFill>
                  <a:srgbClr val="2F5598"/>
                </a:solidFill>
                <a:latin typeface="Calibri" panose="020F0502020204030204" pitchFamily="34" charset="0"/>
              </a:rPr>
              <a:t>Бланк </a:t>
            </a:r>
            <a:r>
              <a:rPr lang="ru-RU" sz="3200" b="1" dirty="0">
                <a:solidFill>
                  <a:srgbClr val="2F5598"/>
                </a:solidFill>
                <a:latin typeface="Calibri" panose="020F0502020204030204" pitchFamily="34" charset="0"/>
              </a:rPr>
              <a:t>ответов </a:t>
            </a:r>
            <a:r>
              <a:rPr lang="ru-RU" sz="3200" b="1" dirty="0" smtClean="0">
                <a:solidFill>
                  <a:srgbClr val="2F5598"/>
                </a:solidFill>
                <a:latin typeface="Calibri" panose="020F0502020204030204" pitchFamily="34" charset="0"/>
              </a:rPr>
              <a:t>(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машиночитаемый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, совмещенный с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регистрационным</a:t>
            </a:r>
            <a:r>
              <a:rPr lang="ru-RU" sz="3200" b="1" dirty="0" smtClean="0">
                <a:solidFill>
                  <a:srgbClr val="2F5598"/>
                </a:solidFill>
                <a:latin typeface="Calibri" panose="020F0502020204030204" pitchFamily="34" charset="0"/>
              </a:rPr>
              <a:t>)</a:t>
            </a:r>
            <a:endParaRPr lang="ru-RU" sz="3200" b="1" dirty="0">
              <a:solidFill>
                <a:srgbClr val="2F5598"/>
              </a:solidFill>
              <a:latin typeface="Calibri" panose="020F050202020403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3200" b="1" dirty="0" smtClean="0">
                <a:solidFill>
                  <a:srgbClr val="2F5598"/>
                </a:solidFill>
                <a:latin typeface="Calibri" panose="020F0502020204030204" pitchFamily="34" charset="0"/>
              </a:rPr>
              <a:t>Информационный лист (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участник оставляет у себя</a:t>
            </a:r>
            <a:r>
              <a:rPr lang="ru-RU" sz="3200" b="1" dirty="0" smtClean="0">
                <a:solidFill>
                  <a:srgbClr val="2F5598"/>
                </a:solidFill>
                <a:latin typeface="Calibri" panose="020F0502020204030204" pitchFamily="34" charset="0"/>
              </a:rPr>
              <a:t>)</a:t>
            </a:r>
            <a:endParaRPr lang="en-US" sz="3200" b="1" dirty="0" smtClean="0">
              <a:solidFill>
                <a:srgbClr val="2F5598"/>
              </a:solidFill>
              <a:latin typeface="Calibri" panose="020F050202020403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endParaRPr lang="ru-RU" sz="3200" b="1" dirty="0" smtClean="0">
              <a:solidFill>
                <a:srgbClr val="2F5598"/>
              </a:solidFill>
              <a:latin typeface="Calibri" panose="020F050202020403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endParaRPr lang="ru-RU" sz="3200" b="1" dirty="0" smtClean="0">
              <a:solidFill>
                <a:srgbClr val="2F5598"/>
              </a:solidFill>
              <a:latin typeface="Calibri" panose="020F050202020403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3200" b="1" dirty="0" smtClean="0">
                <a:solidFill>
                  <a:srgbClr val="2F5598"/>
                </a:solidFill>
                <a:latin typeface="Calibri" panose="020F0502020204030204" pitchFamily="34" charset="0"/>
              </a:rPr>
              <a:t>КИМ (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контрольно-измерительный материал</a:t>
            </a:r>
            <a:r>
              <a:rPr lang="ru-RU" sz="3200" b="1" dirty="0" smtClean="0">
                <a:solidFill>
                  <a:srgbClr val="2F5598"/>
                </a:solidFill>
                <a:latin typeface="Calibri" panose="020F0502020204030204" pitchFamily="34" charset="0"/>
              </a:rPr>
              <a:t>) – задания Диктанта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0790" y="1509396"/>
            <a:ext cx="2916193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Выдаются при регистрации участника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612" y="3656689"/>
            <a:ext cx="39524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Выдается после заполнения регистрационных полей бланка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4099352" y="1288381"/>
            <a:ext cx="420130" cy="2011691"/>
          </a:xfrm>
          <a:prstGeom prst="leftBrace">
            <a:avLst>
              <a:gd name="adj1" fmla="val 8333"/>
              <a:gd name="adj2" fmla="val 49450"/>
            </a:avLst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4046837" y="4031341"/>
            <a:ext cx="500449" cy="1879239"/>
          </a:xfrm>
          <a:prstGeom prst="leftBrace">
            <a:avLst>
              <a:gd name="adj1" fmla="val 8333"/>
              <a:gd name="adj2" fmla="val 49450"/>
            </a:avLst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717280" y="258170"/>
            <a:ext cx="3200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Запрещается копировать, перемешивать бланки!</a:t>
            </a:r>
          </a:p>
          <a:p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Бланки выдаются только парно!</a:t>
            </a:r>
          </a:p>
          <a:p>
            <a:endParaRPr lang="ru-RU" sz="1200" b="1" dirty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Запрещается </a:t>
            </a:r>
            <a:r>
              <a:rPr lang="ru-RU" sz="3200" b="1" dirty="0">
                <a:solidFill>
                  <a:srgbClr val="FF0000"/>
                </a:solidFill>
              </a:rPr>
              <a:t>п</a:t>
            </a:r>
            <a:r>
              <a:rPr lang="ru-RU" sz="3200" b="1" dirty="0" smtClean="0">
                <a:solidFill>
                  <a:srgbClr val="FF0000"/>
                </a:solidFill>
              </a:rPr>
              <a:t>роизводить повторную печать!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5159" t="24800" r="41448" b="5052"/>
          <a:stretch/>
        </p:blipFill>
        <p:spPr>
          <a:xfrm>
            <a:off x="879894" y="49348"/>
            <a:ext cx="7837386" cy="680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0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1338" y="353379"/>
            <a:ext cx="10580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КИМ выдается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после заполнения информационных полей бланка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309" t="2738" r="2866" b="4025"/>
          <a:stretch/>
        </p:blipFill>
        <p:spPr>
          <a:xfrm>
            <a:off x="1828800" y="1828398"/>
            <a:ext cx="7376160" cy="448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917" y="168275"/>
            <a:ext cx="6161810" cy="556491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libri,Bold"/>
              </a:rPr>
              <a:t>До начала проведения Диктанта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375" y="1158182"/>
            <a:ext cx="11231216" cy="393611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3200" b="1" dirty="0" smtClean="0"/>
              <a:t>Обеспечить </a:t>
            </a:r>
            <a:r>
              <a:rPr lang="ru-RU" sz="3200" b="1" dirty="0"/>
              <a:t>на региональной площадке аудиовизуальное </a:t>
            </a:r>
            <a:r>
              <a:rPr lang="ru-RU" sz="3200" b="1" dirty="0" smtClean="0"/>
              <a:t> сопровождение </a:t>
            </a:r>
            <a:r>
              <a:rPr lang="ru-RU" sz="3200" b="1" dirty="0"/>
              <a:t>(тематика ВОВ) </a:t>
            </a:r>
            <a:r>
              <a:rPr lang="ru-RU" sz="3200" b="1" dirty="0" smtClean="0"/>
              <a:t>мероприятия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ru-RU" sz="3200" b="1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200" b="1" dirty="0"/>
              <a:t> </a:t>
            </a:r>
            <a:r>
              <a:rPr lang="ru-RU" sz="3200" b="1" dirty="0" smtClean="0"/>
              <a:t> </a:t>
            </a:r>
            <a:r>
              <a:rPr lang="ru-RU" sz="3200" b="1" dirty="0"/>
              <a:t>За 20 минут до </a:t>
            </a:r>
            <a:r>
              <a:rPr lang="ru-RU" sz="3200" b="1" dirty="0" smtClean="0"/>
              <a:t>начала – трансляция из Музея Победы </a:t>
            </a:r>
            <a:r>
              <a:rPr lang="ru-RU" sz="3200" b="1" dirty="0" err="1" smtClean="0"/>
              <a:t>г.Москва</a:t>
            </a:r>
            <a:r>
              <a:rPr lang="ru-RU" sz="3200" b="1" dirty="0"/>
              <a:t>	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3703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917" y="168275"/>
            <a:ext cx="6161810" cy="55649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libri,Bold"/>
              </a:rPr>
              <a:t>Проведение диктанта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319" y="844284"/>
            <a:ext cx="11231216" cy="393611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/>
              <a:t>1. На </a:t>
            </a:r>
            <a:r>
              <a:rPr lang="ru-RU" sz="2400" b="1" dirty="0"/>
              <a:t>площадке проводится инструктаж </a:t>
            </a:r>
            <a:r>
              <a:rPr lang="ru-RU" sz="2400" b="1" dirty="0" smtClean="0"/>
              <a:t>организатором (волонтером) </a:t>
            </a:r>
            <a:r>
              <a:rPr lang="ru-RU" sz="2400" b="1" dirty="0"/>
              <a:t>по правилам проведения Диктанта и заполнению бланков. </a:t>
            </a:r>
            <a:endParaRPr lang="ru-RU" sz="24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/>
              <a:t>Инструктаж </a:t>
            </a:r>
            <a:r>
              <a:rPr lang="ru-RU" sz="2400" b="1" dirty="0"/>
              <a:t>– не более 10 минут (не входит во время проведения </a:t>
            </a:r>
            <a:r>
              <a:rPr lang="ru-RU" sz="2400" b="1" dirty="0" smtClean="0"/>
              <a:t>диктанта).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9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/>
              <a:t>2</a:t>
            </a:r>
            <a:r>
              <a:rPr lang="ru-RU" sz="2400" b="1" dirty="0" smtClean="0"/>
              <a:t>. На </a:t>
            </a:r>
            <a:r>
              <a:rPr lang="ru-RU" sz="2400" b="1" dirty="0"/>
              <a:t>бланке ответов участником заполняются следующие поля: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        Возраст;  Пол;  Род </a:t>
            </a:r>
            <a:r>
              <a:rPr lang="ru-RU" sz="2400" b="1" dirty="0">
                <a:solidFill>
                  <a:srgbClr val="00B050"/>
                </a:solidFill>
              </a:rPr>
              <a:t>занятий</a:t>
            </a:r>
            <a:r>
              <a:rPr lang="ru-RU" sz="2400" b="1" dirty="0" smtClean="0">
                <a:solidFill>
                  <a:srgbClr val="00B050"/>
                </a:solidFill>
              </a:rPr>
              <a:t>;  Контакты </a:t>
            </a:r>
            <a:r>
              <a:rPr lang="ru-RU" sz="2400" b="1" dirty="0">
                <a:solidFill>
                  <a:srgbClr val="00B050"/>
                </a:solidFill>
              </a:rPr>
              <a:t>участника для обратной связи.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        Номер </a:t>
            </a:r>
            <a:r>
              <a:rPr lang="ru-RU" sz="2400" b="1" dirty="0">
                <a:solidFill>
                  <a:srgbClr val="00B050"/>
                </a:solidFill>
              </a:rPr>
              <a:t>телефона</a:t>
            </a:r>
            <a:r>
              <a:rPr lang="ru-RU" sz="2400" b="1" dirty="0" smtClean="0">
                <a:solidFill>
                  <a:srgbClr val="00B050"/>
                </a:solidFill>
              </a:rPr>
              <a:t>;  Адрес электронной почты; Подпись участника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38" y="2939700"/>
            <a:ext cx="11172581" cy="39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3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917" y="168275"/>
            <a:ext cx="6161810" cy="55649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libri,Bold"/>
              </a:rPr>
              <a:t>Проведение диктанта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055" y="651425"/>
            <a:ext cx="11231216" cy="2178039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2400" b="1" dirty="0" smtClean="0"/>
              <a:t>После </a:t>
            </a:r>
            <a:r>
              <a:rPr lang="ru-RU" sz="2400" b="1" dirty="0"/>
              <a:t>заполнения регистрационной части бланков организаторы обеспечивают выдачу КИМ Диктанта, после чего организатор объявляет о начале Диктанта и фиксирует время начала Диктанта в аудитории </a:t>
            </a:r>
            <a:r>
              <a:rPr lang="ru-RU" sz="2400" b="1" dirty="0" smtClean="0"/>
              <a:t>на доске.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2. 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По </a:t>
            </a:r>
            <a:r>
              <a:rPr lang="ru-RU" sz="2400" b="1" dirty="0">
                <a:solidFill>
                  <a:srgbClr val="00B050"/>
                </a:solidFill>
              </a:rPr>
              <a:t>мере завершения выполнения заданий участники переносят из КИМ ответы </a:t>
            </a:r>
            <a:r>
              <a:rPr lang="ru-RU" sz="2400" b="1" dirty="0" smtClean="0">
                <a:solidFill>
                  <a:srgbClr val="00B050"/>
                </a:solidFill>
              </a:rPr>
              <a:t> в </a:t>
            </a:r>
            <a:r>
              <a:rPr lang="ru-RU" sz="2400" b="1" dirty="0">
                <a:solidFill>
                  <a:srgbClr val="00B050"/>
                </a:solidFill>
              </a:rPr>
              <a:t>поля для записи результатов выполнения заданий Диктанта в бланк, </a:t>
            </a:r>
            <a:r>
              <a:rPr lang="ru-RU" sz="2400" b="1" dirty="0" smtClean="0">
                <a:solidFill>
                  <a:srgbClr val="00B050"/>
                </a:solidFill>
              </a:rPr>
              <a:t>поднимают </a:t>
            </a:r>
            <a:r>
              <a:rPr lang="ru-RU" sz="2400" b="1" dirty="0">
                <a:solidFill>
                  <a:srgbClr val="00B050"/>
                </a:solidFill>
              </a:rPr>
              <a:t>руку.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047" y="3038567"/>
            <a:ext cx="9266533" cy="381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129271" y="428597"/>
            <a:ext cx="8955865" cy="53403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Дата проведения: 3 сентября 2020 года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97044" y="1291771"/>
            <a:ext cx="11077243" cy="48187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/>
              <a:t>В </a:t>
            </a:r>
            <a:r>
              <a:rPr lang="ru-RU" sz="3600" dirty="0"/>
              <a:t>проведении Диктанта </a:t>
            </a:r>
            <a:r>
              <a:rPr lang="ru-RU" sz="3600" dirty="0" smtClean="0"/>
              <a:t>в Республике Татарстан задействованы</a:t>
            </a:r>
            <a:r>
              <a:rPr lang="ru-RU" sz="3600" dirty="0"/>
              <a:t>:</a:t>
            </a:r>
          </a:p>
          <a:p>
            <a:r>
              <a:rPr lang="ru-RU" sz="3600" dirty="0" smtClean="0"/>
              <a:t> 75 площадок на базе общеобразовательных организаций РТ</a:t>
            </a:r>
          </a:p>
          <a:p>
            <a:r>
              <a:rPr lang="ru-RU" sz="3600" dirty="0" smtClean="0"/>
              <a:t> 9 закрытых </a:t>
            </a:r>
            <a:r>
              <a:rPr lang="ru-RU" sz="3600" dirty="0"/>
              <a:t>площадок </a:t>
            </a:r>
            <a:r>
              <a:rPr lang="ru-RU" sz="3600" dirty="0" smtClean="0"/>
              <a:t>(силовые структуры)</a:t>
            </a:r>
          </a:p>
          <a:p>
            <a:r>
              <a:rPr lang="ru-RU" sz="3600" dirty="0" smtClean="0"/>
              <a:t> 2 площадки на базе Музеев</a:t>
            </a:r>
          </a:p>
          <a:p>
            <a:r>
              <a:rPr lang="ru-RU" sz="3600" dirty="0" smtClean="0"/>
              <a:t> 2 площадки на базе Заводов</a:t>
            </a:r>
            <a:endParaRPr lang="ru-RU" sz="3600" dirty="0"/>
          </a:p>
          <a:p>
            <a:pPr marL="0" indent="0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Участие </a:t>
            </a:r>
            <a:r>
              <a:rPr lang="ru-RU" sz="3600" dirty="0">
                <a:solidFill>
                  <a:srgbClr val="C00000"/>
                </a:solidFill>
              </a:rPr>
              <a:t>в организации Диктанта осуществляется на добровольной и безвозмездной основе</a:t>
            </a:r>
          </a:p>
        </p:txBody>
      </p:sp>
    </p:spTree>
    <p:extLst>
      <p:ext uri="{BB962C8B-B14F-4D97-AF65-F5344CB8AC3E}">
        <p14:creationId xmlns:p14="http://schemas.microsoft.com/office/powerpoint/2010/main" val="40130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917" y="168275"/>
            <a:ext cx="8024872" cy="55649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libri,Bold"/>
              </a:rPr>
              <a:t>Завершение выполнения Диктанта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319" y="1129997"/>
            <a:ext cx="11231216" cy="2633012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b="1" dirty="0" smtClean="0"/>
              <a:t>Организатор </a:t>
            </a:r>
            <a:r>
              <a:rPr lang="ru-RU" b="1" dirty="0"/>
              <a:t>должен внести сведения о времени начала Диктанта и времени сдачи бланка Ответов в соответствующих полях</a:t>
            </a:r>
            <a:r>
              <a:rPr lang="ru-RU" b="1" dirty="0" smtClean="0"/>
              <a:t>.</a:t>
            </a:r>
          </a:p>
          <a:p>
            <a:pPr marL="457200" indent="-457200" algn="just">
              <a:spcBef>
                <a:spcPts val="0"/>
              </a:spcBef>
              <a:buAutoNum type="arabicPeriod"/>
            </a:pPr>
            <a:endParaRPr lang="ru-RU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/>
              <a:t>2</a:t>
            </a:r>
            <a:r>
              <a:rPr lang="ru-RU" b="1" dirty="0" smtClean="0"/>
              <a:t>. </a:t>
            </a:r>
            <a:r>
              <a:rPr lang="ru-RU" b="1" dirty="0" smtClean="0">
                <a:solidFill>
                  <a:srgbClr val="C00000"/>
                </a:solidFill>
              </a:rPr>
              <a:t>В </a:t>
            </a:r>
            <a:r>
              <a:rPr lang="ru-RU" b="1" dirty="0">
                <a:solidFill>
                  <a:srgbClr val="C00000"/>
                </a:solidFill>
              </a:rPr>
              <a:t>случае нарушения участником правил проведения Диктанта, на бланке ответов организатором ставится соответствующая метка и участник удаляется с Диктанта. Время начала Диктанта и сдачи бланков в данном случае не фиксируется.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08" y="4305969"/>
            <a:ext cx="11648527" cy="213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6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443" y="215937"/>
            <a:ext cx="10221736" cy="55649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alibri,Bold"/>
              </a:rPr>
              <a:t>ПОРЯДОК КОМЛЕКТОВАНИЯ И ПЕРЕДАЧИ МАТЕРИАЛОВ </a:t>
            </a:r>
            <a:r>
              <a:rPr lang="ru-RU" sz="2000" b="1" dirty="0" smtClean="0">
                <a:solidFill>
                  <a:srgbClr val="C00000"/>
                </a:solidFill>
                <a:latin typeface="Calibri,Bold"/>
              </a:rPr>
              <a:t>В </a:t>
            </a:r>
            <a:r>
              <a:rPr lang="ru-RU" sz="2000" b="1" dirty="0">
                <a:solidFill>
                  <a:srgbClr val="C00000"/>
                </a:solidFill>
                <a:latin typeface="Calibri,Bold"/>
              </a:rPr>
              <a:t>РЦОИ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725" y="906671"/>
            <a:ext cx="10875211" cy="442526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dirty="0"/>
              <a:t>По окончании мероприятия заполненные бланки ответов, неиспользованные бланки ответов и КИМ </a:t>
            </a:r>
            <a:r>
              <a:rPr lang="ru-RU" b="1" dirty="0" err="1" smtClean="0"/>
              <a:t>поаудиторно</a:t>
            </a:r>
            <a:r>
              <a:rPr lang="ru-RU" b="1" dirty="0" smtClean="0"/>
              <a:t> </a:t>
            </a:r>
            <a:r>
              <a:rPr lang="ru-RU" dirty="0"/>
              <a:t>упаковываются в разные </a:t>
            </a:r>
            <a:r>
              <a:rPr lang="ru-RU" dirty="0" smtClean="0"/>
              <a:t>конверты.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800" dirty="0" smtClean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dirty="0" smtClean="0">
                <a:solidFill>
                  <a:srgbClr val="0070C0"/>
                </a:solidFill>
              </a:rPr>
              <a:t>Организаторами заполняются </a:t>
            </a:r>
            <a:r>
              <a:rPr lang="ru-RU" dirty="0">
                <a:solidFill>
                  <a:srgbClr val="0070C0"/>
                </a:solidFill>
              </a:rPr>
              <a:t>сопроводительные бланки к конвертам с </a:t>
            </a:r>
            <a:r>
              <a:rPr lang="ru-RU" dirty="0" smtClean="0">
                <a:solidFill>
                  <a:srgbClr val="0070C0"/>
                </a:solidFill>
              </a:rPr>
              <a:t>материалами.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800" dirty="0" smtClean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b="1" dirty="0" smtClean="0"/>
              <a:t>С </a:t>
            </a:r>
            <a:r>
              <a:rPr lang="ru-RU" b="1" dirty="0"/>
              <a:t>каждой аудитории </a:t>
            </a:r>
            <a:r>
              <a:rPr lang="ru-RU" dirty="0"/>
              <a:t>региональной площадки организатор передает </a:t>
            </a:r>
            <a:r>
              <a:rPr lang="ru-RU" dirty="0" smtClean="0"/>
              <a:t>куратору площадки </a:t>
            </a:r>
            <a:r>
              <a:rPr lang="ru-RU" b="1" dirty="0" smtClean="0"/>
              <a:t>три </a:t>
            </a:r>
            <a:r>
              <a:rPr lang="ru-RU" b="1" dirty="0"/>
              <a:t>конверта </a:t>
            </a:r>
            <a:r>
              <a:rPr lang="ru-RU" dirty="0"/>
              <a:t>с упакованными материалами и </a:t>
            </a:r>
            <a:r>
              <a:rPr lang="ru-RU" dirty="0" smtClean="0"/>
              <a:t>один акт </a:t>
            </a:r>
            <a:r>
              <a:rPr lang="ru-RU" dirty="0"/>
              <a:t>приема-передачи. </a:t>
            </a:r>
            <a:endParaRPr lang="ru-RU" dirty="0" smtClean="0"/>
          </a:p>
          <a:p>
            <a:pPr marL="0" indent="0" algn="just">
              <a:spcBef>
                <a:spcPts val="600"/>
              </a:spcBef>
              <a:buNone/>
            </a:pPr>
            <a:endParaRPr lang="ru-RU" sz="800" dirty="0" smtClean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dirty="0" smtClean="0">
                <a:solidFill>
                  <a:srgbClr val="0070C0"/>
                </a:solidFill>
              </a:rPr>
              <a:t>Куратор площадки формирует один </a:t>
            </a:r>
            <a:r>
              <a:rPr lang="ru-RU" b="1" dirty="0" smtClean="0">
                <a:solidFill>
                  <a:srgbClr val="0070C0"/>
                </a:solidFill>
              </a:rPr>
              <a:t>общий акт </a:t>
            </a:r>
            <a:r>
              <a:rPr lang="ru-RU" dirty="0" smtClean="0">
                <a:solidFill>
                  <a:srgbClr val="0070C0"/>
                </a:solidFill>
              </a:rPr>
              <a:t>приема-передачи для РЦОИ</a:t>
            </a:r>
          </a:p>
          <a:p>
            <a:pPr marL="0" indent="0" algn="just">
              <a:buNone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29117" y="5800011"/>
            <a:ext cx="11705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Передача материалов в РЦОИ – до 4 сентября 2020 г., </a:t>
            </a:r>
          </a:p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в соответствии с Графиком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8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443" y="215937"/>
            <a:ext cx="10221736" cy="55649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libri,Bold"/>
              </a:rPr>
              <a:t>ГРАФИК </a:t>
            </a:r>
            <a:r>
              <a:rPr lang="ru-RU" sz="2000" b="1" dirty="0">
                <a:solidFill>
                  <a:srgbClr val="C00000"/>
                </a:solidFill>
                <a:latin typeface="Calibri,Bold"/>
              </a:rPr>
              <a:t>ПЕРЕДАЧИ МАТЕРИАЛОВ </a:t>
            </a:r>
            <a:r>
              <a:rPr lang="ru-RU" sz="2000" b="1" dirty="0" smtClean="0">
                <a:solidFill>
                  <a:srgbClr val="C00000"/>
                </a:solidFill>
                <a:latin typeface="Calibri,Bold"/>
              </a:rPr>
              <a:t>В </a:t>
            </a:r>
            <a:r>
              <a:rPr lang="ru-RU" sz="2000" b="1" dirty="0">
                <a:solidFill>
                  <a:srgbClr val="C00000"/>
                </a:solidFill>
                <a:latin typeface="Calibri,Bold"/>
              </a:rPr>
              <a:t>РЦОИ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794407"/>
              </p:ext>
            </p:extLst>
          </p:nvPr>
        </p:nvGraphicFramePr>
        <p:xfrm>
          <a:off x="1348127" y="899695"/>
          <a:ext cx="2861015" cy="31308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86101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Алексеевский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Арский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Верхнеуслонский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Высокогорский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г.Казань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Зеленодольский 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Лаишевский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Пестречинский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4443" y="4914639"/>
            <a:ext cx="971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Остальные МСУ   –   до 4 сентября 2020 г. до 18.00 час.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 rot="10800000">
            <a:off x="4099351" y="1030515"/>
            <a:ext cx="850019" cy="2861300"/>
          </a:xfrm>
          <a:prstGeom prst="leftBrace">
            <a:avLst>
              <a:gd name="adj1" fmla="val 8333"/>
              <a:gd name="adj2" fmla="val 49450"/>
            </a:avLst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29943" y="1922556"/>
            <a:ext cx="4049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3 сентября 2020 года </a:t>
            </a:r>
          </a:p>
          <a:p>
            <a:pPr algn="ctr"/>
            <a:r>
              <a:rPr lang="ru-RU" sz="3200" dirty="0" smtClean="0"/>
              <a:t>до 18.00 час.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8281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033" y="108001"/>
            <a:ext cx="10221736" cy="39813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libri,Bold"/>
              </a:rPr>
              <a:t>ФОРМА СОПРОВОДИТЕЛЬНОГО БЛАНКА</a:t>
            </a:r>
            <a:endParaRPr lang="ru-RU" sz="2000" b="1" dirty="0">
              <a:solidFill>
                <a:srgbClr val="C00000"/>
              </a:solidFill>
              <a:latin typeface="Calibri,Bold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306" t="17964" r="22192" b="6160"/>
          <a:stretch/>
        </p:blipFill>
        <p:spPr>
          <a:xfrm>
            <a:off x="846033" y="473235"/>
            <a:ext cx="8864546" cy="6250336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286967" y="3700751"/>
            <a:ext cx="2466797" cy="76449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31897" y="3700751"/>
            <a:ext cx="3612088" cy="76449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92138" y="3700751"/>
            <a:ext cx="1558977" cy="76449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79871" y="3213340"/>
            <a:ext cx="2173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конверт № 1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72031" y="3136738"/>
            <a:ext cx="241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конверт № 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5127" y="3213340"/>
            <a:ext cx="2195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конверт № 3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5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701" t="19329" r="19817" b="8533"/>
          <a:stretch/>
        </p:blipFill>
        <p:spPr>
          <a:xfrm>
            <a:off x="1139241" y="473236"/>
            <a:ext cx="7745452" cy="4245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969" y="14799"/>
            <a:ext cx="4804013" cy="55649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libri,Bold"/>
              </a:rPr>
              <a:t>ФОРМА АКТА ПРИЕМА-ПЕРЕДАЧИ</a:t>
            </a:r>
            <a:endParaRPr lang="ru-RU" sz="2000" b="1" dirty="0">
              <a:solidFill>
                <a:srgbClr val="C00000"/>
              </a:solidFill>
              <a:latin typeface="Calibri,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3074" y="774965"/>
            <a:ext cx="3717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2 экземпляра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0666" t="42118" r="22588" b="31204"/>
          <a:stretch/>
        </p:blipFill>
        <p:spPr>
          <a:xfrm>
            <a:off x="1933074" y="5056420"/>
            <a:ext cx="6127846" cy="161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1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759" y="0"/>
            <a:ext cx="9852917" cy="42270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libri,Bold"/>
              </a:rPr>
              <a:t>Памятка по упаковке материалов Диктанта</a:t>
            </a:r>
            <a:endParaRPr lang="ru-RU" sz="2000" b="1" dirty="0">
              <a:solidFill>
                <a:srgbClr val="FF0000"/>
              </a:solidFill>
              <a:latin typeface="Calibri,Bold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933638"/>
              </p:ext>
            </p:extLst>
          </p:nvPr>
        </p:nvGraphicFramePr>
        <p:xfrm>
          <a:off x="747472" y="542847"/>
          <a:ext cx="11345673" cy="62777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391144"/>
                <a:gridCol w="2545492"/>
                <a:gridCol w="1964725"/>
                <a:gridCol w="4444312"/>
              </a:tblGrid>
              <a:tr h="39939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упаковки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Материалы Диктанта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Место упаковки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Примечание</a:t>
                      </a:r>
                      <a:endParaRPr lang="ru-RU" sz="1600" dirty="0"/>
                    </a:p>
                  </a:txBody>
                  <a:tcPr/>
                </a:tc>
              </a:tr>
              <a:tr h="570827">
                <a:tc rowSpan="4"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Конверты с сопроводительными</a:t>
                      </a:r>
                      <a:r>
                        <a:rPr lang="ru-RU" sz="1600" b="1" baseline="0" dirty="0" smtClean="0"/>
                        <a:t> бланками</a:t>
                      </a:r>
                      <a:endParaRPr lang="ru-RU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№ 1.</a:t>
                      </a:r>
                      <a:r>
                        <a:rPr lang="ru-RU" sz="1600" dirty="0" smtClean="0"/>
                        <a:t> Заполненные бланки участников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Аудитория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/>
                </a:tc>
              </a:tr>
              <a:tr h="10515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№ 2.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Неиспользованные бланки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Аудитория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Упаковываются вместе с информационными листами попарно, друг за другом. На конверте прописывается сумма</a:t>
                      </a:r>
                      <a:r>
                        <a:rPr lang="ru-RU" sz="1600" baseline="0" dirty="0" smtClean="0"/>
                        <a:t> количества бланков и информационных листов.</a:t>
                      </a:r>
                      <a:endParaRPr lang="ru-RU" sz="1600" dirty="0"/>
                    </a:p>
                  </a:txBody>
                  <a:tcPr anchor="ctr"/>
                </a:tc>
              </a:tr>
              <a:tr h="570827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№ 3. </a:t>
                      </a:r>
                      <a:r>
                        <a:rPr lang="ru-RU" sz="1600" dirty="0" smtClean="0"/>
                        <a:t>КИМ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Аудитория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Количество КИМ равно сумме Бланков участников в</a:t>
                      </a:r>
                      <a:r>
                        <a:rPr lang="ru-RU" sz="1600" baseline="0" dirty="0" smtClean="0"/>
                        <a:t> конвертах № 1 и № 2</a:t>
                      </a:r>
                      <a:endParaRPr lang="ru-RU" sz="1600" dirty="0"/>
                    </a:p>
                  </a:txBody>
                  <a:tcPr anchor="ctr"/>
                </a:tc>
              </a:tr>
              <a:tr h="42548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№ 4. </a:t>
                      </a:r>
                      <a:r>
                        <a:rPr lang="ru-RU" sz="1600" dirty="0" smtClean="0"/>
                        <a:t>Удаленные участники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Аудитория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 наличии</a:t>
                      </a:r>
                      <a:endParaRPr lang="ru-RU" sz="1600" dirty="0"/>
                    </a:p>
                  </a:txBody>
                  <a:tcPr anchor="ctr"/>
                </a:tc>
              </a:tr>
              <a:tr h="883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Акт приема-передачи (</a:t>
                      </a:r>
                      <a:r>
                        <a:rPr lang="ru-RU" sz="1600" b="1" dirty="0" err="1" smtClean="0"/>
                        <a:t>поаудиторно</a:t>
                      </a:r>
                      <a:r>
                        <a:rPr lang="ru-RU" sz="1600" b="1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экземпляр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Аудитория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Если на площадке организована</a:t>
                      </a:r>
                      <a:r>
                        <a:rPr lang="ru-RU" sz="1600" baseline="0" dirty="0" smtClean="0"/>
                        <a:t> 1 аудитория, то общий акт приема-передачи от площадки не формируется</a:t>
                      </a:r>
                      <a:endParaRPr lang="ru-RU" sz="1600" dirty="0"/>
                    </a:p>
                  </a:txBody>
                  <a:tcPr anchor="ctr"/>
                </a:tc>
              </a:tr>
              <a:tr h="57082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Акт приема-передачи (общий с площадки)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 экземпляра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Штаб площадки проведения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1 экз. - в РЦОИ,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1 экз. – остаётся на площадке проведения</a:t>
                      </a:r>
                      <a:endParaRPr lang="ru-RU" sz="1600" dirty="0"/>
                    </a:p>
                  </a:txBody>
                  <a:tcPr anchor="ctr"/>
                </a:tc>
              </a:tr>
              <a:tr h="7137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Ведомость участников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Копии ведомостей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Штаб площадки проведения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Оригиналы</a:t>
                      </a:r>
                      <a:r>
                        <a:rPr lang="ru-RU" sz="1600" baseline="0" dirty="0" smtClean="0"/>
                        <a:t> ведомостей </a:t>
                      </a:r>
                      <a:r>
                        <a:rPr lang="ru-RU" sz="1600" dirty="0" smtClean="0"/>
                        <a:t>остаются на площадке проведения</a:t>
                      </a:r>
                      <a:endParaRPr lang="ru-RU" sz="1600" dirty="0"/>
                    </a:p>
                  </a:txBody>
                  <a:tcPr anchor="ctr"/>
                </a:tc>
              </a:tr>
              <a:tr h="10515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Сейф-пакет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Все материалы Диктанта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Штаб площадки проведения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Все материалы Диктанта упаковываются в один пакет с указанием номера площадки и ФИО куратора</a:t>
                      </a:r>
                      <a:r>
                        <a:rPr lang="ru-RU" sz="1600" b="1" baseline="0" dirty="0" smtClean="0"/>
                        <a:t> площадки</a:t>
                      </a:r>
                      <a:endParaRPr lang="ru-RU" sz="16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35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701" y="226332"/>
            <a:ext cx="10110026" cy="55649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libri,Bold"/>
              </a:rPr>
              <a:t>Информационное сопровождение Диктанта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914" y="1027553"/>
            <a:ext cx="10769600" cy="393611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организовать </a:t>
            </a:r>
            <a:r>
              <a:rPr lang="ru-RU" sz="3600" b="1" dirty="0">
                <a:solidFill>
                  <a:srgbClr val="002060"/>
                </a:solidFill>
              </a:rPr>
              <a:t>информационное сопровождение Диктанта на официальных сайтах органов управления образования, официальных </a:t>
            </a:r>
            <a:r>
              <a:rPr lang="ru-RU" sz="3600" b="1" dirty="0" err="1" smtClean="0">
                <a:solidFill>
                  <a:srgbClr val="002060"/>
                </a:solidFill>
              </a:rPr>
              <a:t>Инстаграмм</a:t>
            </a:r>
            <a:r>
              <a:rPr lang="ru-RU" sz="3600" b="1" dirty="0" smtClean="0">
                <a:solidFill>
                  <a:srgbClr val="002060"/>
                </a:solidFill>
              </a:rPr>
              <a:t>-страницах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ru-RU" sz="3600" b="1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600" b="1" dirty="0" smtClean="0">
                <a:solidFill>
                  <a:srgbClr val="0070C0"/>
                </a:solidFill>
              </a:rPr>
              <a:t>разместить </a:t>
            </a:r>
            <a:r>
              <a:rPr lang="ru-RU" sz="3600" b="1" dirty="0">
                <a:solidFill>
                  <a:srgbClr val="0070C0"/>
                </a:solidFill>
              </a:rPr>
              <a:t>фото-и/или видеоматериалы, а также пост-релиз о проведении Диктанта на </a:t>
            </a:r>
            <a:r>
              <a:rPr lang="en-US" sz="3600" b="1" dirty="0" smtClean="0">
                <a:solidFill>
                  <a:srgbClr val="0070C0"/>
                </a:solidFill>
              </a:rPr>
              <a:t>FTP</a:t>
            </a:r>
            <a:r>
              <a:rPr lang="ru-RU" sz="3600" b="1" dirty="0" smtClean="0">
                <a:solidFill>
                  <a:srgbClr val="0070C0"/>
                </a:solidFill>
              </a:rPr>
              <a:t>-сервер </a:t>
            </a:r>
            <a:r>
              <a:rPr lang="ru-RU" sz="3600" b="1" dirty="0">
                <a:solidFill>
                  <a:srgbClr val="0070C0"/>
                </a:solidFill>
              </a:rPr>
              <a:t>(папка «Диктант Победы</a:t>
            </a:r>
            <a:r>
              <a:rPr lang="ru-RU" sz="3600" b="1" dirty="0" smtClean="0">
                <a:solidFill>
                  <a:srgbClr val="0070C0"/>
                </a:solidFill>
              </a:rPr>
              <a:t>») до 4 сентября 2020 года.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8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660291" y="2804984"/>
            <a:ext cx="1742303" cy="642551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565" t="12082" r="25289" b="3917"/>
          <a:stretch/>
        </p:blipFill>
        <p:spPr>
          <a:xfrm>
            <a:off x="849086" y="0"/>
            <a:ext cx="9890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3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61303" y="527816"/>
            <a:ext cx="8364051" cy="534035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Межведомственное взаимодействие</a:t>
            </a:r>
            <a:endParaRPr lang="ru-RU" sz="3600" b="1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563880" y="1707424"/>
            <a:ext cx="5212081" cy="38328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Структура МВД по РТ </a:t>
            </a:r>
          </a:p>
          <a:p>
            <a:pPr marL="0" indent="0">
              <a:buNone/>
            </a:pPr>
            <a:endParaRPr lang="ru-RU" sz="3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Министерство по делам молодежи РТ</a:t>
            </a:r>
            <a:r>
              <a:rPr lang="ru-RU" sz="3200" dirty="0" smtClean="0"/>
              <a:t> 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Министерство здравоохранения РТ</a:t>
            </a:r>
            <a:endParaRPr lang="ru-RU" sz="3200" dirty="0"/>
          </a:p>
        </p:txBody>
      </p:sp>
      <p:sp>
        <p:nvSpPr>
          <p:cNvPr id="4" name="Объект 10"/>
          <p:cNvSpPr txBox="1">
            <a:spLocks/>
          </p:cNvSpPr>
          <p:nvPr/>
        </p:nvSpPr>
        <p:spPr>
          <a:xfrm>
            <a:off x="5345723" y="1707424"/>
            <a:ext cx="6593727" cy="3439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 smtClean="0"/>
              <a:t>Организация пропускного режима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3200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200" dirty="0" smtClean="0"/>
              <a:t>Волонтеры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3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200" dirty="0" smtClean="0"/>
              <a:t>Организация скорой медицинской помощи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7629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63283" y="528374"/>
            <a:ext cx="7898027" cy="53403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Подготовка к Диктанту Победы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950742" y="1343764"/>
            <a:ext cx="10162735" cy="47527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Обеспечить соблюдении </a:t>
            </a:r>
            <a:r>
              <a:rPr lang="ru-RU" dirty="0"/>
              <a:t>рекомендаций </a:t>
            </a:r>
            <a:r>
              <a:rPr lang="ru-RU" dirty="0" err="1" smtClean="0"/>
              <a:t>Роспотребнадзора</a:t>
            </a:r>
            <a:r>
              <a:rPr lang="ru-RU" dirty="0" smtClean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социальная дистанция между </a:t>
            </a:r>
            <a:r>
              <a:rPr lang="ru-RU" dirty="0"/>
              <a:t>участниками не менее 1,5 метров,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зигзагообразная </a:t>
            </a:r>
            <a:r>
              <a:rPr lang="ru-RU" dirty="0"/>
              <a:t>рассадка за партами,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обязательная </a:t>
            </a:r>
            <a:r>
              <a:rPr lang="ru-RU" dirty="0"/>
              <a:t>термометрия с использованием бесконтактных термометров на </a:t>
            </a:r>
            <a:r>
              <a:rPr lang="ru-RU" dirty="0" smtClean="0"/>
              <a:t>входе, </a:t>
            </a:r>
          </a:p>
          <a:p>
            <a:pPr>
              <a:buFontTx/>
              <a:buChar char="-"/>
            </a:pPr>
            <a:r>
              <a:rPr lang="ru-RU" dirty="0" smtClean="0"/>
              <a:t>обработка </a:t>
            </a:r>
            <a:r>
              <a:rPr lang="ru-RU" dirty="0"/>
              <a:t>рук участников и </a:t>
            </a:r>
            <a:r>
              <a:rPr lang="ru-RU" dirty="0" smtClean="0"/>
              <a:t>организаторов </a:t>
            </a:r>
            <a:r>
              <a:rPr lang="ru-RU" dirty="0"/>
              <a:t>антисептическими средствами.</a:t>
            </a:r>
          </a:p>
        </p:txBody>
      </p:sp>
    </p:spTree>
    <p:extLst>
      <p:ext uri="{BB962C8B-B14F-4D97-AF65-F5344CB8AC3E}">
        <p14:creationId xmlns:p14="http://schemas.microsoft.com/office/powerpoint/2010/main" val="27008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38200" y="92276"/>
            <a:ext cx="7898027" cy="53403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Подготовка к Диктанту Победы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838200" y="724785"/>
            <a:ext cx="11308080" cy="47527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dirty="0" smtClean="0">
                <a:solidFill>
                  <a:srgbClr val="002060"/>
                </a:solidFill>
              </a:rPr>
              <a:t>Определить </a:t>
            </a:r>
            <a:r>
              <a:rPr lang="ru-RU" dirty="0">
                <a:solidFill>
                  <a:srgbClr val="002060"/>
                </a:solidFill>
              </a:rPr>
              <a:t>ответственных </a:t>
            </a:r>
            <a:r>
              <a:rPr lang="ru-RU" dirty="0" smtClean="0">
                <a:solidFill>
                  <a:srgbClr val="002060"/>
                </a:solidFill>
              </a:rPr>
              <a:t>за проведение Диктанта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2. Убедиться</a:t>
            </a:r>
            <a:r>
              <a:rPr lang="ru-RU" dirty="0">
                <a:solidFill>
                  <a:srgbClr val="002060"/>
                </a:solidFill>
              </a:rPr>
              <a:t>, что все специалисты обеспечены инструкциями и </a:t>
            </a:r>
            <a:r>
              <a:rPr lang="ru-RU" dirty="0" smtClean="0">
                <a:solidFill>
                  <a:srgbClr val="002060"/>
                </a:solidFill>
              </a:rPr>
              <a:t>четко                        знают </a:t>
            </a:r>
            <a:r>
              <a:rPr lang="ru-RU" dirty="0">
                <a:solidFill>
                  <a:srgbClr val="002060"/>
                </a:solidFill>
              </a:rPr>
              <a:t>порядок действий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3</a:t>
            </a:r>
            <a:r>
              <a:rPr lang="ru-RU" dirty="0" smtClean="0">
                <a:solidFill>
                  <a:srgbClr val="002060"/>
                </a:solidFill>
              </a:rPr>
              <a:t>. Не </a:t>
            </a:r>
            <a:r>
              <a:rPr lang="ru-RU" dirty="0">
                <a:solidFill>
                  <a:srgbClr val="002060"/>
                </a:solidFill>
              </a:rPr>
              <a:t>позднее, чем </a:t>
            </a:r>
            <a:r>
              <a:rPr lang="ru-RU" b="1" dirty="0">
                <a:solidFill>
                  <a:srgbClr val="C00000"/>
                </a:solidFill>
              </a:rPr>
              <a:t>за </a:t>
            </a:r>
            <a:r>
              <a:rPr lang="ru-RU" b="1" dirty="0" smtClean="0">
                <a:solidFill>
                  <a:srgbClr val="C00000"/>
                </a:solidFill>
              </a:rPr>
              <a:t>1 день </a:t>
            </a:r>
            <a:r>
              <a:rPr lang="ru-RU" dirty="0">
                <a:solidFill>
                  <a:srgbClr val="002060"/>
                </a:solidFill>
              </a:rPr>
              <a:t>до </a:t>
            </a:r>
            <a:r>
              <a:rPr lang="ru-RU" dirty="0" smtClean="0">
                <a:solidFill>
                  <a:srgbClr val="002060"/>
                </a:solidFill>
              </a:rPr>
              <a:t>Диктанта </a:t>
            </a:r>
            <a:r>
              <a:rPr lang="ru-RU" dirty="0">
                <a:solidFill>
                  <a:srgbClr val="002060"/>
                </a:solidFill>
              </a:rPr>
              <a:t>ответственным лицам за получение и печать </a:t>
            </a:r>
            <a:r>
              <a:rPr lang="ru-RU" dirty="0" smtClean="0">
                <a:solidFill>
                  <a:srgbClr val="002060"/>
                </a:solidFill>
              </a:rPr>
              <a:t>ТМ </a:t>
            </a:r>
            <a:r>
              <a:rPr lang="ru-RU" dirty="0">
                <a:solidFill>
                  <a:srgbClr val="002060"/>
                </a:solidFill>
              </a:rPr>
              <a:t>на региональных площадках: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посетить площадки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проверить </a:t>
            </a:r>
            <a:r>
              <a:rPr lang="ru-RU" dirty="0">
                <a:solidFill>
                  <a:srgbClr val="C00000"/>
                </a:solidFill>
              </a:rPr>
              <a:t>рабочие места, наличие всех необходимых для работы материалов, выхода в сеть Интернет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произвести </a:t>
            </a:r>
            <a:r>
              <a:rPr lang="ru-RU" dirty="0">
                <a:solidFill>
                  <a:srgbClr val="C00000"/>
                </a:solidFill>
              </a:rPr>
              <a:t>тестовую печать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уточнить </a:t>
            </a:r>
            <a:r>
              <a:rPr lang="ru-RU" dirty="0">
                <a:solidFill>
                  <a:srgbClr val="C00000"/>
                </a:solidFill>
              </a:rPr>
              <a:t>ожидаемое количество участников Диктанта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распечатать  бланки Диктанта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9973" y="137330"/>
            <a:ext cx="9670822" cy="522897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Инструкции</a:t>
            </a:r>
          </a:p>
          <a:p>
            <a:pPr marL="0" indent="0" algn="just">
              <a:buNone/>
            </a:pPr>
            <a:r>
              <a:rPr lang="ru-RU" sz="3200" b="1" dirty="0" smtClean="0"/>
              <a:t>1. Инструктаж для участников Диктанта.</a:t>
            </a:r>
          </a:p>
          <a:p>
            <a:pPr marL="0" indent="0" algn="just">
              <a:buNone/>
            </a:pPr>
            <a:r>
              <a:rPr lang="ru-RU" sz="3200" b="1" dirty="0" smtClean="0"/>
              <a:t>2.  Рекомендации </a:t>
            </a:r>
            <a:r>
              <a:rPr lang="ru-RU" sz="3200" b="1" dirty="0"/>
              <a:t>для </a:t>
            </a:r>
            <a:r>
              <a:rPr lang="ru-RU" sz="3200" b="1" dirty="0" smtClean="0"/>
              <a:t>организаторов (волонтёров).</a:t>
            </a:r>
            <a:endParaRPr lang="ru-RU" sz="3200" b="1" dirty="0"/>
          </a:p>
          <a:p>
            <a:pPr marL="0" indent="0" algn="just">
              <a:buNone/>
            </a:pPr>
            <a:r>
              <a:rPr lang="ru-RU" sz="3200" b="1" dirty="0" smtClean="0"/>
              <a:t>3. Рекомендации </a:t>
            </a:r>
            <a:r>
              <a:rPr lang="ru-RU" sz="3200" b="1" dirty="0"/>
              <a:t>для ответственных лиц за получение и печать ЭМ на региональных площадках проведения Диктанта Победы.</a:t>
            </a:r>
          </a:p>
          <a:p>
            <a:pPr marL="0" indent="0" algn="just">
              <a:buNone/>
            </a:pPr>
            <a:r>
              <a:rPr lang="ru-RU" sz="3200" b="1" dirty="0"/>
              <a:t>4</a:t>
            </a:r>
            <a:r>
              <a:rPr lang="ru-RU" sz="3200" b="1" dirty="0" smtClean="0"/>
              <a:t>. Рекомендации </a:t>
            </a:r>
            <a:r>
              <a:rPr lang="ru-RU" sz="3200" b="1" dirty="0"/>
              <a:t>для технического специалиста региональной </a:t>
            </a:r>
            <a:r>
              <a:rPr lang="ru-RU" sz="3200" b="1" dirty="0" smtClean="0"/>
              <a:t>площадки.</a:t>
            </a:r>
            <a:endParaRPr lang="ru-RU" sz="3200" b="1" dirty="0"/>
          </a:p>
          <a:p>
            <a:pPr marL="0" indent="0" algn="just">
              <a:buNone/>
            </a:pPr>
            <a:r>
              <a:rPr lang="ru-RU" sz="3200" b="1" dirty="0"/>
              <a:t>5</a:t>
            </a:r>
            <a:r>
              <a:rPr lang="ru-RU" sz="3200" b="1" dirty="0" smtClean="0"/>
              <a:t>. Правила </a:t>
            </a:r>
            <a:r>
              <a:rPr lang="ru-RU" sz="3200" b="1" dirty="0"/>
              <a:t>заполнения бланков Диктанта Победы</a:t>
            </a:r>
            <a:r>
              <a:rPr lang="ru-RU" sz="3200" b="1" dirty="0" smtClean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28043" y="5613043"/>
            <a:ext cx="9604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размещены на </a:t>
            </a:r>
            <a:r>
              <a:rPr lang="en-US" sz="3200" dirty="0" smtClean="0">
                <a:solidFill>
                  <a:srgbClr val="C00000"/>
                </a:solidFill>
              </a:rPr>
              <a:t>FTP</a:t>
            </a:r>
            <a:r>
              <a:rPr lang="ru-RU" sz="3200" dirty="0" smtClean="0">
                <a:solidFill>
                  <a:srgbClr val="C00000"/>
                </a:solidFill>
              </a:rPr>
              <a:t>-сервере, папка «Диктант Победы»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2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56091" y="483158"/>
            <a:ext cx="10515600" cy="54927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ВРЕМЯ ПРОВЕДЕНИЯ ДИКТАНТА (ПО МОСКОВСКОМУ ВРЕМЕНИ)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91440" y="1032433"/>
            <a:ext cx="12100560" cy="520072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000" dirty="0"/>
              <a:t>12:00 </a:t>
            </a:r>
            <a:r>
              <a:rPr lang="ru-RU" sz="3000" dirty="0" smtClean="0"/>
              <a:t>	     </a:t>
            </a:r>
            <a:r>
              <a:rPr lang="ru-RU" sz="3000" dirty="0"/>
              <a:t>начало работы региональной площадки;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000" dirty="0" smtClean="0"/>
              <a:t>12:00-13:00    </a:t>
            </a:r>
            <a:r>
              <a:rPr lang="ru-RU" sz="3000" dirty="0"/>
              <a:t>сбор, регистрация участников и выдача бланков Диктанта</a:t>
            </a:r>
            <a:r>
              <a:rPr lang="ru-RU" sz="3000" dirty="0" smtClean="0"/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000" dirty="0" smtClean="0"/>
              <a:t>13.00-13.30    инструктаж </a:t>
            </a:r>
            <a:r>
              <a:rPr lang="ru-RU" sz="3000" dirty="0"/>
              <a:t>по заполнению бланков; </a:t>
            </a:r>
            <a:endParaRPr lang="ru-RU" sz="30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000" dirty="0" smtClean="0"/>
              <a:t>13:30-14:00    </a:t>
            </a:r>
            <a:r>
              <a:rPr lang="ru-RU" sz="3000" dirty="0"/>
              <a:t>трансляция из Музея Победы г. Москва</a:t>
            </a:r>
            <a:endParaRPr lang="ru-RU" sz="30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000" b="1" dirty="0" smtClean="0"/>
              <a:t>14:00-14:45    </a:t>
            </a:r>
            <a:r>
              <a:rPr lang="ru-RU" sz="3000" b="1" dirty="0"/>
              <a:t>написание Диктанта;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000" dirty="0"/>
              <a:t>14:45-15:00 </a:t>
            </a:r>
            <a:r>
              <a:rPr lang="ru-RU" sz="3000" dirty="0" smtClean="0"/>
              <a:t>   </a:t>
            </a:r>
            <a:r>
              <a:rPr lang="ru-RU" sz="3000" dirty="0"/>
              <a:t>сбор заполненных бланков </a:t>
            </a:r>
            <a:r>
              <a:rPr lang="ru-RU" sz="3000" dirty="0" smtClean="0"/>
              <a:t>Диктанта</a:t>
            </a:r>
            <a:r>
              <a:rPr lang="ru-RU" sz="3000" dirty="0"/>
              <a:t>;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000" dirty="0"/>
              <a:t>15:20 </a:t>
            </a:r>
            <a:r>
              <a:rPr lang="ru-RU" sz="3000" dirty="0" smtClean="0"/>
              <a:t> 	</a:t>
            </a:r>
            <a:r>
              <a:rPr lang="ru-RU" sz="3000" dirty="0"/>
              <a:t> </a:t>
            </a:r>
            <a:r>
              <a:rPr lang="ru-RU" sz="3000" dirty="0" smtClean="0"/>
              <a:t>   закрытие региональной площадки.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5632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917" y="0"/>
            <a:ext cx="6161810" cy="556491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libri,Bold"/>
              </a:rPr>
              <a:t>До начала проведения Диктанта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13" y="556492"/>
            <a:ext cx="11154077" cy="334676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b="1" dirty="0" smtClean="0"/>
              <a:t> </a:t>
            </a:r>
            <a:r>
              <a:rPr lang="ru-RU" dirty="0" smtClean="0"/>
              <a:t>Организация регистрации участников (</a:t>
            </a:r>
            <a:r>
              <a:rPr lang="ru-RU" i="1" dirty="0" smtClean="0"/>
              <a:t>не менее 2 волонтеров, не более 20 человек на 1 волонтера</a:t>
            </a:r>
            <a:r>
              <a:rPr lang="ru-RU" dirty="0" smtClean="0"/>
              <a:t>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B050"/>
                </a:solidFill>
              </a:rPr>
              <a:t>  При </a:t>
            </a:r>
            <a:r>
              <a:rPr lang="ru-RU" dirty="0">
                <a:solidFill>
                  <a:srgbClr val="00B050"/>
                </a:solidFill>
              </a:rPr>
              <a:t>регистрации на региональной площадке участнику выдается </a:t>
            </a:r>
            <a:r>
              <a:rPr lang="ru-RU" dirty="0" smtClean="0">
                <a:solidFill>
                  <a:srgbClr val="00B050"/>
                </a:solidFill>
              </a:rPr>
              <a:t>      комплект </a:t>
            </a:r>
            <a:r>
              <a:rPr lang="ru-RU" dirty="0">
                <a:solidFill>
                  <a:srgbClr val="00B050"/>
                </a:solidFill>
              </a:rPr>
              <a:t>с бланками Диктанта. Информационный лист участник оставляет себе для того, чтобы узнать результаты на сайте </a:t>
            </a:r>
            <a:r>
              <a:rPr lang="ru-RU" dirty="0" err="1">
                <a:solidFill>
                  <a:srgbClr val="00B050"/>
                </a:solidFill>
              </a:rPr>
              <a:t>диктантпобеды.рф</a:t>
            </a:r>
            <a:r>
              <a:rPr lang="ru-RU" dirty="0">
                <a:solidFill>
                  <a:srgbClr val="00B050"/>
                </a:solidFill>
              </a:rPr>
              <a:t>.</a:t>
            </a:r>
            <a:endParaRPr lang="ru-RU" dirty="0" smtClean="0">
              <a:solidFill>
                <a:srgbClr val="00B05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/>
              <a:t>  Сведения </a:t>
            </a:r>
            <a:r>
              <a:rPr lang="ru-RU" dirty="0"/>
              <a:t>об участнике (Фамилия и инициалы), </a:t>
            </a:r>
            <a:r>
              <a:rPr lang="ru-RU" dirty="0" smtClean="0"/>
              <a:t>порядковый </a:t>
            </a:r>
            <a:r>
              <a:rPr lang="ru-RU" dirty="0"/>
              <a:t>номер вписываются </a:t>
            </a:r>
            <a:r>
              <a:rPr lang="ru-RU" dirty="0" smtClean="0"/>
              <a:t>в </a:t>
            </a:r>
            <a:r>
              <a:rPr lang="ru-RU" dirty="0"/>
              <a:t>ведомость Диктанта</a:t>
            </a:r>
            <a:r>
              <a:rPr lang="ru-RU" dirty="0" smtClean="0"/>
              <a:t>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3755" b="5010"/>
          <a:stretch/>
        </p:blipFill>
        <p:spPr>
          <a:xfrm>
            <a:off x="1406769" y="3947758"/>
            <a:ext cx="7911402" cy="291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1123</Words>
  <Application>Microsoft Office PowerPoint</Application>
  <PresentationFormat>Широкоэкранный</PresentationFormat>
  <Paragraphs>177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Calibri,Bold</vt:lpstr>
      <vt:lpstr>Times New Roman</vt:lpstr>
      <vt:lpstr>Wingdings</vt:lpstr>
      <vt:lpstr>Тема Office</vt:lpstr>
      <vt:lpstr>Рекомендации по проведению Диктанта Победы.  Комплектование и передача материалов в РЦОИ</vt:lpstr>
      <vt:lpstr>Дата проведения: 3 сентября 2020 года</vt:lpstr>
      <vt:lpstr>Презентация PowerPoint</vt:lpstr>
      <vt:lpstr>Межведомственное взаимодействие</vt:lpstr>
      <vt:lpstr>Подготовка к Диктанту Победы</vt:lpstr>
      <vt:lpstr>Подготовка к Диктанту Победы</vt:lpstr>
      <vt:lpstr>Презентация PowerPoint</vt:lpstr>
      <vt:lpstr>ВРЕМЯ ПРОВЕДЕНИЯ ДИКТАНТА (ПО МОСКОВСКОМУ ВРЕМЕНИ) </vt:lpstr>
      <vt:lpstr>До начала проведения Диктанта</vt:lpstr>
      <vt:lpstr>Для закрытых площадок</vt:lpstr>
      <vt:lpstr>До начала проведения Диктанта</vt:lpstr>
      <vt:lpstr>Для закрытых площадок</vt:lpstr>
      <vt:lpstr>Презентация PowerPoint</vt:lpstr>
      <vt:lpstr>СОСТАВ МАТЕРИАЛОВ ДИКТАНТА ПОБЕДЫ</vt:lpstr>
      <vt:lpstr>Презентация PowerPoint</vt:lpstr>
      <vt:lpstr>Презентация PowerPoint</vt:lpstr>
      <vt:lpstr>До начала проведения Диктанта</vt:lpstr>
      <vt:lpstr>Проведение диктанта</vt:lpstr>
      <vt:lpstr>Проведение диктанта</vt:lpstr>
      <vt:lpstr>Завершение выполнения Диктанта</vt:lpstr>
      <vt:lpstr>ПОРЯДОК КОМЛЕКТОВАНИЯ И ПЕРЕДАЧИ МАТЕРИАЛОВ В РЦОИ </vt:lpstr>
      <vt:lpstr>ГРАФИК ПЕРЕДАЧИ МАТЕРИАЛОВ В РЦОИ </vt:lpstr>
      <vt:lpstr>ФОРМА СОПРОВОДИТЕЛЬНОГО БЛАНКА</vt:lpstr>
      <vt:lpstr>ФОРМА АКТА ПРИЕМА-ПЕРЕДАЧИ</vt:lpstr>
      <vt:lpstr>Памятка по упаковке материалов Диктанта</vt:lpstr>
      <vt:lpstr>Информационное сопровождение Диктанта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выступления</dc:title>
  <dc:creator>Дамир Закиров</dc:creator>
  <cp:lastModifiedBy>Гюзель ГК. Афанасьева</cp:lastModifiedBy>
  <cp:revision>109</cp:revision>
  <cp:lastPrinted>2020-08-31T10:51:48Z</cp:lastPrinted>
  <dcterms:created xsi:type="dcterms:W3CDTF">2019-05-05T10:51:07Z</dcterms:created>
  <dcterms:modified xsi:type="dcterms:W3CDTF">2020-08-31T10:54:42Z</dcterms:modified>
</cp:coreProperties>
</file>