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80" r:id="rId3"/>
    <p:sldMasterId id="2147483852" r:id="rId4"/>
    <p:sldMasterId id="2147483864" r:id="rId5"/>
  </p:sldMasterIdLst>
  <p:handoutMasterIdLst>
    <p:handoutMasterId r:id="rId30"/>
  </p:handoutMasterIdLst>
  <p:sldIdLst>
    <p:sldId id="257" r:id="rId6"/>
    <p:sldId id="350" r:id="rId7"/>
    <p:sldId id="339" r:id="rId8"/>
    <p:sldId id="304" r:id="rId9"/>
    <p:sldId id="340" r:id="rId10"/>
    <p:sldId id="343" r:id="rId11"/>
    <p:sldId id="344" r:id="rId12"/>
    <p:sldId id="347" r:id="rId13"/>
    <p:sldId id="341" r:id="rId14"/>
    <p:sldId id="345" r:id="rId15"/>
    <p:sldId id="348" r:id="rId16"/>
    <p:sldId id="349" r:id="rId17"/>
    <p:sldId id="337" r:id="rId18"/>
    <p:sldId id="352" r:id="rId19"/>
    <p:sldId id="353" r:id="rId20"/>
    <p:sldId id="307" r:id="rId21"/>
    <p:sldId id="338" r:id="rId22"/>
    <p:sldId id="308" r:id="rId23"/>
    <p:sldId id="357" r:id="rId24"/>
    <p:sldId id="328" r:id="rId25"/>
    <p:sldId id="291" r:id="rId26"/>
    <p:sldId id="355" r:id="rId27"/>
    <p:sldId id="295" r:id="rId28"/>
    <p:sldId id="303" r:id="rId29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1459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8FF6A-CAEA-449A-8DD7-50F84F07BD00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A9CA653-FD1C-4412-B617-C8D551EE1779}">
      <dgm:prSet custT="1"/>
      <dgm:spPr>
        <a:xfrm>
          <a:off x="28993" y="0"/>
          <a:ext cx="4998929" cy="635037"/>
        </a:xfrm>
        <a:prstGeom prst="roundRect">
          <a:avLst/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Федеральная апробация</a:t>
          </a:r>
        </a:p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КЕГЭ 64 ППЭ</a:t>
          </a:r>
          <a:endParaRPr lang="ru-RU" sz="2400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98FE75B-DBA6-497C-A3B6-66C338C2DD43}" type="parTrans" cxnId="{96B1E071-7EDB-43BD-A214-09DD13C7E2B7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5A844AB6-CA3E-4FC6-A5A2-BCA4A7ECFFE1}" type="sibTrans" cxnId="{96B1E071-7EDB-43BD-A214-09DD13C7E2B7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159467ED-CF4B-48DE-8136-D3EC0E2775A4}">
      <dgm:prSet custT="1"/>
      <dgm:spPr>
        <a:xfrm>
          <a:off x="16684" y="737244"/>
          <a:ext cx="4998929" cy="635037"/>
        </a:xfrm>
        <a:prstGeom prst="roundRect">
          <a:avLst/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2400" b="1" i="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Региональные апробации: География</a:t>
          </a:r>
        </a:p>
        <a:p>
          <a:pPr rtl="0">
            <a:spcAft>
              <a:spcPts val="0"/>
            </a:spcAft>
          </a:pPr>
          <a:r>
            <a:rPr lang="ru-RU" sz="2400" b="1" i="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Английский язык (письменно)</a:t>
          </a:r>
        </a:p>
      </dgm:t>
    </dgm:pt>
    <dgm:pt modelId="{EB828F40-DB10-49F9-9145-1FF0C8622B9B}" type="parTrans" cxnId="{FCD09935-7808-49B5-8B49-765E7414D5BE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CC6EDB1C-F431-4E5C-840D-6342946E7530}" type="sibTrans" cxnId="{FCD09935-7808-49B5-8B49-765E7414D5BE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6E01CFFA-81EC-4774-A7C4-AC7DF36C95FC}">
      <dgm:prSet custT="1"/>
      <dgm:spPr>
        <a:xfrm>
          <a:off x="15947" y="1399689"/>
          <a:ext cx="4998929" cy="635037"/>
        </a:xfrm>
        <a:prstGeom prst="roundRect">
          <a:avLst/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ru-RU" sz="2400" b="1" i="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Федеральная апробация Обществознание, Английский язык (устно) 83 ППЭ</a:t>
          </a:r>
          <a:endParaRPr lang="ru-RU" sz="2400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0393446-EA9E-4F89-8416-DEFFCE7B40C1}" type="parTrans" cxnId="{86692EC0-2AFB-46AD-9EC9-A89A4313542E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5E1FFF36-B9F6-4567-AEE5-1A27BA4EF259}" type="sibTrans" cxnId="{86692EC0-2AFB-46AD-9EC9-A89A4313542E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046738B7-3AE4-43BF-8B62-9F7ED432D757}">
      <dgm:prSet custT="1"/>
      <dgm:spPr>
        <a:xfrm rot="5400000">
          <a:off x="5603579" y="-516946"/>
          <a:ext cx="508029" cy="1714366"/>
        </a:xfrm>
        <a:prstGeom prst="round2SameRect">
          <a:avLst/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 rtl="0"/>
          <a:r>
            <a:rPr lang="ru-RU" sz="2000" b="1" i="0" baseline="0" dirty="0" smtClean="0">
              <a:solidFill>
                <a:srgbClr val="A8246E"/>
              </a:solidFill>
              <a:latin typeface="+mn-lt"/>
              <a:ea typeface="+mn-ea"/>
              <a:cs typeface="+mn-cs"/>
            </a:rPr>
            <a:t>27 апреля 2022</a:t>
          </a:r>
          <a:endParaRPr lang="ru-RU" sz="2000" b="1" dirty="0">
            <a:solidFill>
              <a:srgbClr val="A8246E"/>
            </a:solidFill>
            <a:latin typeface="+mn-lt"/>
            <a:ea typeface="+mn-ea"/>
            <a:cs typeface="+mn-cs"/>
          </a:endParaRPr>
        </a:p>
      </dgm:t>
    </dgm:pt>
    <dgm:pt modelId="{4BE06B65-E88D-465D-B76D-83520846B8A1}" type="parTrans" cxnId="{0F1D2D04-F1CB-42E8-A0EB-34C5D52F7E8C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A74CCC59-67B7-43CA-B9D7-CA5F6240B14A}" type="sibTrans" cxnId="{0F1D2D04-F1CB-42E8-A0EB-34C5D52F7E8C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CE8A4F90-BC54-4104-B603-6003847539C9}">
      <dgm:prSet custT="1"/>
      <dgm:spPr>
        <a:xfrm rot="5400000">
          <a:off x="5603579" y="149842"/>
          <a:ext cx="508029" cy="1714366"/>
        </a:xfrm>
        <a:prstGeom prst="round2SameRect">
          <a:avLst/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 rtl="0"/>
          <a:r>
            <a:rPr lang="ru-RU" sz="2000" b="1" i="0" baseline="0" dirty="0" smtClean="0">
              <a:solidFill>
                <a:srgbClr val="A8246E"/>
              </a:solidFill>
              <a:latin typeface="+mn-lt"/>
              <a:ea typeface="+mn-ea"/>
              <a:cs typeface="+mn-cs"/>
            </a:rPr>
            <a:t>5 мая, 12 мая  2022</a:t>
          </a:r>
          <a:endParaRPr lang="ru-RU" sz="2000" b="1" dirty="0">
            <a:solidFill>
              <a:srgbClr val="A8246E"/>
            </a:solidFill>
            <a:latin typeface="+mn-lt"/>
            <a:ea typeface="+mn-ea"/>
            <a:cs typeface="+mn-cs"/>
          </a:endParaRPr>
        </a:p>
      </dgm:t>
    </dgm:pt>
    <dgm:pt modelId="{322C94D1-5943-4002-B882-F91DCC1D25F7}" type="parTrans" cxnId="{4EA03745-F31B-49DD-81C4-2A33425D5855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5064C462-FCD9-4BEF-9AED-2B356360CA56}" type="sibTrans" cxnId="{4EA03745-F31B-49DD-81C4-2A33425D5855}">
      <dgm:prSet/>
      <dgm:spPr/>
      <dgm:t>
        <a:bodyPr/>
        <a:lstStyle/>
        <a:p>
          <a:endParaRPr lang="ru-RU" sz="1400" b="1">
            <a:latin typeface="Cambria" panose="02040503050406030204" pitchFamily="18" charset="0"/>
          </a:endParaRPr>
        </a:p>
      </dgm:t>
    </dgm:pt>
    <dgm:pt modelId="{FCF8EF82-949F-46DB-9038-118D5BC4EBB3}">
      <dgm:prSet custT="1"/>
      <dgm:spPr>
        <a:xfrm rot="5400000">
          <a:off x="5603579" y="807106"/>
          <a:ext cx="508029" cy="1714366"/>
        </a:xfr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 rtl="0"/>
          <a:r>
            <a:rPr lang="ru-RU" sz="2000" b="1" i="0" baseline="0" dirty="0" smtClean="0">
              <a:solidFill>
                <a:srgbClr val="A8246E"/>
              </a:solidFill>
              <a:latin typeface="+mn-lt"/>
              <a:ea typeface="+mn-ea"/>
              <a:cs typeface="+mn-cs"/>
            </a:rPr>
            <a:t>17 мая 2022</a:t>
          </a:r>
          <a:endParaRPr lang="ru-RU" sz="2000" b="1" dirty="0">
            <a:solidFill>
              <a:srgbClr val="A8246E"/>
            </a:solidFill>
            <a:latin typeface="+mn-lt"/>
            <a:ea typeface="+mn-ea"/>
            <a:cs typeface="+mn-cs"/>
          </a:endParaRPr>
        </a:p>
      </dgm:t>
    </dgm:pt>
    <dgm:pt modelId="{CECC1775-0569-4508-8266-8F41D2930066}" type="parTrans" cxnId="{40240118-FD6A-4D0C-A613-58A1F309665B}">
      <dgm:prSet/>
      <dgm:spPr/>
      <dgm:t>
        <a:bodyPr/>
        <a:lstStyle/>
        <a:p>
          <a:endParaRPr lang="ru-RU"/>
        </a:p>
      </dgm:t>
    </dgm:pt>
    <dgm:pt modelId="{006084FE-7824-401F-B519-FD6801E653C3}" type="sibTrans" cxnId="{40240118-FD6A-4D0C-A613-58A1F309665B}">
      <dgm:prSet/>
      <dgm:spPr/>
      <dgm:t>
        <a:bodyPr/>
        <a:lstStyle/>
        <a:p>
          <a:endParaRPr lang="ru-RU"/>
        </a:p>
      </dgm:t>
    </dgm:pt>
    <dgm:pt modelId="{6EE10E5A-4FE2-4AB2-8C8E-7C537F540672}" type="pres">
      <dgm:prSet presAssocID="{6F28FF6A-CAEA-449A-8DD7-50F84F07BD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CB1D0-861E-48B0-AF0E-03660E9C749C}" type="pres">
      <dgm:prSet presAssocID="{0A9CA653-FD1C-4412-B617-C8D551EE1779}" presName="linNode" presStyleCnt="0"/>
      <dgm:spPr/>
      <dgm:t>
        <a:bodyPr/>
        <a:lstStyle/>
        <a:p>
          <a:endParaRPr lang="ru-RU"/>
        </a:p>
      </dgm:t>
    </dgm:pt>
    <dgm:pt modelId="{862E686F-46F4-4723-9CB2-B9F13892044C}" type="pres">
      <dgm:prSet presAssocID="{0A9CA653-FD1C-4412-B617-C8D551EE1779}" presName="parentText" presStyleLbl="node1" presStyleIdx="0" presStyleCnt="3" custScaleX="518383" custLinFactNeighborX="-3374" custLinFactNeighborY="-1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D32B-9ED1-4AC9-BC82-932904D98A4E}" type="pres">
      <dgm:prSet presAssocID="{0A9CA653-FD1C-4412-B617-C8D551EE1779}" presName="descendantText" presStyleLbl="alignAccFollowNode1" presStyleIdx="0" presStyleCnt="3" custLinFactNeighborX="154" custLinFactNeighborY="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F5DF-8976-43A7-B174-1A87573FC64E}" type="pres">
      <dgm:prSet presAssocID="{5A844AB6-CA3E-4FC6-A5A2-BCA4A7ECFFE1}" presName="sp" presStyleCnt="0"/>
      <dgm:spPr/>
      <dgm:t>
        <a:bodyPr/>
        <a:lstStyle/>
        <a:p>
          <a:endParaRPr lang="ru-RU"/>
        </a:p>
      </dgm:t>
    </dgm:pt>
    <dgm:pt modelId="{85F2B4C7-F654-4C93-A069-AC4CEA36C767}" type="pres">
      <dgm:prSet presAssocID="{159467ED-CF4B-48DE-8136-D3EC0E2775A4}" presName="linNode" presStyleCnt="0"/>
      <dgm:spPr/>
      <dgm:t>
        <a:bodyPr/>
        <a:lstStyle/>
        <a:p>
          <a:endParaRPr lang="ru-RU"/>
        </a:p>
      </dgm:t>
    </dgm:pt>
    <dgm:pt modelId="{8C36692C-3953-4BBC-B101-454383BD47F2}" type="pres">
      <dgm:prSet presAssocID="{159467ED-CF4B-48DE-8136-D3EC0E2775A4}" presName="parentText" presStyleLbl="node1" presStyleIdx="1" presStyleCnt="3" custScaleX="518383" custLinFactNeighborX="-43" custLinFactNeighborY="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2905-1871-4D62-A34D-C0A7BD85A98E}" type="pres">
      <dgm:prSet presAssocID="{159467ED-CF4B-48DE-8136-D3EC0E2775A4}" presName="descendantText" presStyleLbl="alignAccFollowNode1" presStyleIdx="1" presStyleCnt="3" custLinFactNeighborX="77" custLinFactNeighborY="-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D4720-015B-4ADA-B100-3D233B31575B}" type="pres">
      <dgm:prSet presAssocID="{CC6EDB1C-F431-4E5C-840D-6342946E7530}" presName="sp" presStyleCnt="0"/>
      <dgm:spPr/>
      <dgm:t>
        <a:bodyPr/>
        <a:lstStyle/>
        <a:p>
          <a:endParaRPr lang="ru-RU"/>
        </a:p>
      </dgm:t>
    </dgm:pt>
    <dgm:pt modelId="{5006A7C1-1FF6-4A63-B3F0-043D98540ACA}" type="pres">
      <dgm:prSet presAssocID="{6E01CFFA-81EC-4774-A7C4-AC7DF36C95FC}" presName="linNode" presStyleCnt="0"/>
      <dgm:spPr/>
      <dgm:t>
        <a:bodyPr/>
        <a:lstStyle/>
        <a:p>
          <a:endParaRPr lang="ru-RU"/>
        </a:p>
      </dgm:t>
    </dgm:pt>
    <dgm:pt modelId="{761B485D-B282-4415-9301-98A30F216C52}" type="pres">
      <dgm:prSet presAssocID="{6E01CFFA-81EC-4774-A7C4-AC7DF36C95FC}" presName="parentText" presStyleLbl="node1" presStyleIdx="2" presStyleCnt="3" custScaleX="518383" custLinFactNeighborX="-43" custLinFactNeighborY="1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8EFAA-7C76-4AFC-B549-690F2BEB9E73}" type="pres">
      <dgm:prSet presAssocID="{6E01CFFA-81EC-4774-A7C4-AC7DF36C95FC}" presName="descendantText" presStyleLbl="alignAccFollowNode1" presStyleIdx="2" presStyleCnt="3" custLinFactNeighborX="77" custLinFactNeighborY="-598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40240118-FD6A-4D0C-A613-58A1F309665B}" srcId="{6E01CFFA-81EC-4774-A7C4-AC7DF36C95FC}" destId="{FCF8EF82-949F-46DB-9038-118D5BC4EBB3}" srcOrd="0" destOrd="0" parTransId="{CECC1775-0569-4508-8266-8F41D2930066}" sibTransId="{006084FE-7824-401F-B519-FD6801E653C3}"/>
    <dgm:cxn modelId="{DA27FAB5-3B30-4138-804F-C8B841588882}" type="presOf" srcId="{FCF8EF82-949F-46DB-9038-118D5BC4EBB3}" destId="{BFF8EFAA-7C76-4AFC-B549-690F2BEB9E73}" srcOrd="0" destOrd="0" presId="urn:microsoft.com/office/officeart/2005/8/layout/vList5"/>
    <dgm:cxn modelId="{86692EC0-2AFB-46AD-9EC9-A89A4313542E}" srcId="{6F28FF6A-CAEA-449A-8DD7-50F84F07BD00}" destId="{6E01CFFA-81EC-4774-A7C4-AC7DF36C95FC}" srcOrd="2" destOrd="0" parTransId="{40393446-EA9E-4F89-8416-DEFFCE7B40C1}" sibTransId="{5E1FFF36-B9F6-4567-AEE5-1A27BA4EF259}"/>
    <dgm:cxn modelId="{3B52EC53-331D-4B1E-A582-DACE2559D835}" type="presOf" srcId="{6F28FF6A-CAEA-449A-8DD7-50F84F07BD00}" destId="{6EE10E5A-4FE2-4AB2-8C8E-7C537F540672}" srcOrd="0" destOrd="0" presId="urn:microsoft.com/office/officeart/2005/8/layout/vList5"/>
    <dgm:cxn modelId="{96B1E071-7EDB-43BD-A214-09DD13C7E2B7}" srcId="{6F28FF6A-CAEA-449A-8DD7-50F84F07BD00}" destId="{0A9CA653-FD1C-4412-B617-C8D551EE1779}" srcOrd="0" destOrd="0" parTransId="{C98FE75B-DBA6-497C-A3B6-66C338C2DD43}" sibTransId="{5A844AB6-CA3E-4FC6-A5A2-BCA4A7ECFFE1}"/>
    <dgm:cxn modelId="{0F1D2D04-F1CB-42E8-A0EB-34C5D52F7E8C}" srcId="{0A9CA653-FD1C-4412-B617-C8D551EE1779}" destId="{046738B7-3AE4-43BF-8B62-9F7ED432D757}" srcOrd="0" destOrd="0" parTransId="{4BE06B65-E88D-465D-B76D-83520846B8A1}" sibTransId="{A74CCC59-67B7-43CA-B9D7-CA5F6240B14A}"/>
    <dgm:cxn modelId="{D5DF9350-D3A9-4299-BFA6-3A6DAE156B94}" type="presOf" srcId="{046738B7-3AE4-43BF-8B62-9F7ED432D757}" destId="{6FE5D32B-9ED1-4AC9-BC82-932904D98A4E}" srcOrd="0" destOrd="0" presId="urn:microsoft.com/office/officeart/2005/8/layout/vList5"/>
    <dgm:cxn modelId="{4EA03745-F31B-49DD-81C4-2A33425D5855}" srcId="{159467ED-CF4B-48DE-8136-D3EC0E2775A4}" destId="{CE8A4F90-BC54-4104-B603-6003847539C9}" srcOrd="0" destOrd="0" parTransId="{322C94D1-5943-4002-B882-F91DCC1D25F7}" sibTransId="{5064C462-FCD9-4BEF-9AED-2B356360CA56}"/>
    <dgm:cxn modelId="{A079D8DD-9AB4-4D51-A75D-2955FB4FC065}" type="presOf" srcId="{0A9CA653-FD1C-4412-B617-C8D551EE1779}" destId="{862E686F-46F4-4723-9CB2-B9F13892044C}" srcOrd="0" destOrd="0" presId="urn:microsoft.com/office/officeart/2005/8/layout/vList5"/>
    <dgm:cxn modelId="{64930122-09CB-48A0-8A5A-5B941B74C5BF}" type="presOf" srcId="{CE8A4F90-BC54-4104-B603-6003847539C9}" destId="{ED782905-1871-4D62-A34D-C0A7BD85A98E}" srcOrd="0" destOrd="0" presId="urn:microsoft.com/office/officeart/2005/8/layout/vList5"/>
    <dgm:cxn modelId="{94D84925-B670-4067-86A7-7D1841181370}" type="presOf" srcId="{159467ED-CF4B-48DE-8136-D3EC0E2775A4}" destId="{8C36692C-3953-4BBC-B101-454383BD47F2}" srcOrd="0" destOrd="0" presId="urn:microsoft.com/office/officeart/2005/8/layout/vList5"/>
    <dgm:cxn modelId="{FCD09935-7808-49B5-8B49-765E7414D5BE}" srcId="{6F28FF6A-CAEA-449A-8DD7-50F84F07BD00}" destId="{159467ED-CF4B-48DE-8136-D3EC0E2775A4}" srcOrd="1" destOrd="0" parTransId="{EB828F40-DB10-49F9-9145-1FF0C8622B9B}" sibTransId="{CC6EDB1C-F431-4E5C-840D-6342946E7530}"/>
    <dgm:cxn modelId="{BF759A4E-58FE-4F7B-8B1C-1E3133A5BCB2}" type="presOf" srcId="{6E01CFFA-81EC-4774-A7C4-AC7DF36C95FC}" destId="{761B485D-B282-4415-9301-98A30F216C52}" srcOrd="0" destOrd="0" presId="urn:microsoft.com/office/officeart/2005/8/layout/vList5"/>
    <dgm:cxn modelId="{1D938F93-266C-42FC-9533-67D77BA5AA05}" type="presParOf" srcId="{6EE10E5A-4FE2-4AB2-8C8E-7C537F540672}" destId="{838CB1D0-861E-48B0-AF0E-03660E9C749C}" srcOrd="0" destOrd="0" presId="urn:microsoft.com/office/officeart/2005/8/layout/vList5"/>
    <dgm:cxn modelId="{3AE639A6-717B-43CC-B7E8-2FAE621BD914}" type="presParOf" srcId="{838CB1D0-861E-48B0-AF0E-03660E9C749C}" destId="{862E686F-46F4-4723-9CB2-B9F13892044C}" srcOrd="0" destOrd="0" presId="urn:microsoft.com/office/officeart/2005/8/layout/vList5"/>
    <dgm:cxn modelId="{5C9A667E-621C-456B-9A67-D22358151A08}" type="presParOf" srcId="{838CB1D0-861E-48B0-AF0E-03660E9C749C}" destId="{6FE5D32B-9ED1-4AC9-BC82-932904D98A4E}" srcOrd="1" destOrd="0" presId="urn:microsoft.com/office/officeart/2005/8/layout/vList5"/>
    <dgm:cxn modelId="{0D86F4A8-57E2-4940-B236-7BDEE961916D}" type="presParOf" srcId="{6EE10E5A-4FE2-4AB2-8C8E-7C537F540672}" destId="{870BF5DF-8976-43A7-B174-1A87573FC64E}" srcOrd="1" destOrd="0" presId="urn:microsoft.com/office/officeart/2005/8/layout/vList5"/>
    <dgm:cxn modelId="{EF6DF716-1B38-4125-96AF-7CD8077D735E}" type="presParOf" srcId="{6EE10E5A-4FE2-4AB2-8C8E-7C537F540672}" destId="{85F2B4C7-F654-4C93-A069-AC4CEA36C767}" srcOrd="2" destOrd="0" presId="urn:microsoft.com/office/officeart/2005/8/layout/vList5"/>
    <dgm:cxn modelId="{EB8C6A08-479D-454B-8460-B9092A1532F2}" type="presParOf" srcId="{85F2B4C7-F654-4C93-A069-AC4CEA36C767}" destId="{8C36692C-3953-4BBC-B101-454383BD47F2}" srcOrd="0" destOrd="0" presId="urn:microsoft.com/office/officeart/2005/8/layout/vList5"/>
    <dgm:cxn modelId="{F8CCF633-F6E4-4690-A933-C881D9C69542}" type="presParOf" srcId="{85F2B4C7-F654-4C93-A069-AC4CEA36C767}" destId="{ED782905-1871-4D62-A34D-C0A7BD85A98E}" srcOrd="1" destOrd="0" presId="urn:microsoft.com/office/officeart/2005/8/layout/vList5"/>
    <dgm:cxn modelId="{A0C54CCE-23E2-488E-9203-619AF5DA6720}" type="presParOf" srcId="{6EE10E5A-4FE2-4AB2-8C8E-7C537F540672}" destId="{A37D4720-015B-4ADA-B100-3D233B31575B}" srcOrd="3" destOrd="0" presId="urn:microsoft.com/office/officeart/2005/8/layout/vList5"/>
    <dgm:cxn modelId="{333D69DC-AD27-4307-A266-BF167E574339}" type="presParOf" srcId="{6EE10E5A-4FE2-4AB2-8C8E-7C537F540672}" destId="{5006A7C1-1FF6-4A63-B3F0-043D98540ACA}" srcOrd="4" destOrd="0" presId="urn:microsoft.com/office/officeart/2005/8/layout/vList5"/>
    <dgm:cxn modelId="{2E88A7AD-DA04-4E04-AABD-EE10E1265B89}" type="presParOf" srcId="{5006A7C1-1FF6-4A63-B3F0-043D98540ACA}" destId="{761B485D-B282-4415-9301-98A30F216C52}" srcOrd="0" destOrd="0" presId="urn:microsoft.com/office/officeart/2005/8/layout/vList5"/>
    <dgm:cxn modelId="{E5CF1C14-EEE0-4CC6-ADA1-F7D3E6A71982}" type="presParOf" srcId="{5006A7C1-1FF6-4A63-B3F0-043D98540ACA}" destId="{BFF8EFAA-7C76-4AFC-B549-690F2BEB9E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D32B-9ED1-4AC9-BC82-932904D98A4E}">
      <dsp:nvSpPr>
        <dsp:cNvPr id="0" name=""/>
        <dsp:cNvSpPr/>
      </dsp:nvSpPr>
      <dsp:spPr>
        <a:xfrm rot="5400000">
          <a:off x="5897764" y="-335238"/>
          <a:ext cx="886226" cy="18558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baseline="0" dirty="0" smtClean="0">
              <a:solidFill>
                <a:srgbClr val="A8246E"/>
              </a:solidFill>
              <a:latin typeface="+mn-lt"/>
              <a:ea typeface="+mn-ea"/>
              <a:cs typeface="+mn-cs"/>
            </a:rPr>
            <a:t>27 апреля 2022</a:t>
          </a:r>
          <a:endParaRPr lang="ru-RU" sz="2000" b="1" kern="1200" dirty="0">
            <a:solidFill>
              <a:srgbClr val="A8246E"/>
            </a:solidFill>
            <a:latin typeface="+mn-lt"/>
            <a:ea typeface="+mn-ea"/>
            <a:cs typeface="+mn-cs"/>
          </a:endParaRPr>
        </a:p>
      </dsp:txBody>
      <dsp:txXfrm rot="-5400000">
        <a:off x="5412972" y="192816"/>
        <a:ext cx="1812549" cy="799702"/>
      </dsp:txXfrm>
    </dsp:sp>
    <dsp:sp modelId="{862E686F-46F4-4723-9CB2-B9F13892044C}">
      <dsp:nvSpPr>
        <dsp:cNvPr id="0" name=""/>
        <dsp:cNvSpPr/>
      </dsp:nvSpPr>
      <dsp:spPr>
        <a:xfrm>
          <a:off x="0" y="0"/>
          <a:ext cx="5411368" cy="1107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Федеральная апробация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КЕГЭ 64 ППЭ</a:t>
          </a:r>
          <a:endParaRPr lang="ru-RU" sz="24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4078" y="54078"/>
        <a:ext cx="5303212" cy="999627"/>
      </dsp:txXfrm>
    </dsp:sp>
    <dsp:sp modelId="{ED782905-1871-4D62-A34D-C0A7BD85A98E}">
      <dsp:nvSpPr>
        <dsp:cNvPr id="0" name=""/>
        <dsp:cNvSpPr/>
      </dsp:nvSpPr>
      <dsp:spPr>
        <a:xfrm rot="5400000">
          <a:off x="5897764" y="770489"/>
          <a:ext cx="886226" cy="18558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baseline="0" dirty="0" smtClean="0">
              <a:solidFill>
                <a:srgbClr val="A8246E"/>
              </a:solidFill>
              <a:latin typeface="+mn-lt"/>
              <a:ea typeface="+mn-ea"/>
              <a:cs typeface="+mn-cs"/>
            </a:rPr>
            <a:t>5 мая, 12 мая  2022</a:t>
          </a:r>
          <a:endParaRPr lang="ru-RU" sz="2000" b="1" kern="1200" dirty="0">
            <a:solidFill>
              <a:srgbClr val="A8246E"/>
            </a:solidFill>
            <a:latin typeface="+mn-lt"/>
            <a:ea typeface="+mn-ea"/>
            <a:cs typeface="+mn-cs"/>
          </a:endParaRPr>
        </a:p>
      </dsp:txBody>
      <dsp:txXfrm rot="-5400000">
        <a:off x="5412972" y="1298543"/>
        <a:ext cx="1812549" cy="799702"/>
      </dsp:txXfrm>
    </dsp:sp>
    <dsp:sp modelId="{8C36692C-3953-4BBC-B101-454383BD47F2}">
      <dsp:nvSpPr>
        <dsp:cNvPr id="0" name=""/>
        <dsp:cNvSpPr/>
      </dsp:nvSpPr>
      <dsp:spPr>
        <a:xfrm>
          <a:off x="3" y="1167775"/>
          <a:ext cx="5411368" cy="1107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Региональные апробации: География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Английский язык (письменно)</a:t>
          </a:r>
        </a:p>
      </dsp:txBody>
      <dsp:txXfrm>
        <a:off x="54081" y="1221853"/>
        <a:ext cx="5303212" cy="999627"/>
      </dsp:txXfrm>
    </dsp:sp>
    <dsp:sp modelId="{BFF8EFAA-7C76-4AFC-B549-690F2BEB9E73}">
      <dsp:nvSpPr>
        <dsp:cNvPr id="0" name=""/>
        <dsp:cNvSpPr/>
      </dsp:nvSpPr>
      <dsp:spPr>
        <a:xfrm rot="5400000">
          <a:off x="5897764" y="1901012"/>
          <a:ext cx="886226" cy="18558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baseline="0" dirty="0" smtClean="0">
              <a:solidFill>
                <a:srgbClr val="A8246E"/>
              </a:solidFill>
              <a:latin typeface="+mn-lt"/>
              <a:ea typeface="+mn-ea"/>
              <a:cs typeface="+mn-cs"/>
            </a:rPr>
            <a:t>17 мая 2022</a:t>
          </a:r>
          <a:endParaRPr lang="ru-RU" sz="2000" b="1" kern="1200" dirty="0">
            <a:solidFill>
              <a:srgbClr val="A8246E"/>
            </a:solidFill>
            <a:latin typeface="+mn-lt"/>
            <a:ea typeface="+mn-ea"/>
            <a:cs typeface="+mn-cs"/>
          </a:endParaRPr>
        </a:p>
      </dsp:txBody>
      <dsp:txXfrm rot="-5400000">
        <a:off x="5412972" y="2429066"/>
        <a:ext cx="1812549" cy="799702"/>
      </dsp:txXfrm>
    </dsp:sp>
    <dsp:sp modelId="{761B485D-B282-4415-9301-98A30F216C52}">
      <dsp:nvSpPr>
        <dsp:cNvPr id="0" name=""/>
        <dsp:cNvSpPr/>
      </dsp:nvSpPr>
      <dsp:spPr>
        <a:xfrm>
          <a:off x="3" y="2329701"/>
          <a:ext cx="5411368" cy="1107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Федеральная апробация Обществознание, Английский язык (устно) 83 ППЭ</a:t>
          </a:r>
          <a:endParaRPr lang="ru-RU" sz="24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4081" y="2383779"/>
        <a:ext cx="5303212" cy="99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344FD82-E63A-4FE7-8970-F0952002FB6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8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4" y="942888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53752E1-5A18-4BF6-A118-871B4D49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17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8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4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3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3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1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41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9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3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1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6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7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7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26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48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6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7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2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33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76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77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74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248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13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3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6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33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77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93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82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32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66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856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43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83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69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96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862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6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6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62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0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ege.rustest.ru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motriege.ru/" TargetMode="Externa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8191" y="3476997"/>
            <a:ext cx="8604448" cy="1782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191" y="1615698"/>
            <a:ext cx="8604448" cy="1077182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 подготовке к проведению </a:t>
            </a:r>
          </a:p>
          <a:p>
            <a:pPr algn="ctr" defTabSz="685749"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ЕГЭ-2022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8981" y="3476997"/>
            <a:ext cx="8125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советник </a:t>
            </a:r>
          </a:p>
          <a:p>
            <a:pPr lvl="0" algn="ctr" defTabSz="914400">
              <a:defRPr/>
            </a:pPr>
            <a:r>
              <a:rPr lang="ru-RU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общего образования и итоговой аттестации обучающихся Министерства образования и науки Республики Татарстан </a:t>
            </a:r>
          </a:p>
          <a:p>
            <a:pPr lvl="0" algn="ctr" defTabSz="914400">
              <a:defRPr/>
            </a:pPr>
            <a:r>
              <a:rPr lang="ru-RU" sz="2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М.В.Алексеева</a:t>
            </a:r>
            <a:endParaRPr lang="ru-RU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0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08006"/>
              </p:ext>
            </p:extLst>
          </p:nvPr>
        </p:nvGraphicFramePr>
        <p:xfrm>
          <a:off x="611560" y="677446"/>
          <a:ext cx="8460432" cy="4275062"/>
        </p:xfrm>
        <a:graphic>
          <a:graphicData uri="http://schemas.openxmlformats.org/drawingml/2006/table">
            <a:tbl>
              <a:tblPr/>
              <a:tblGrid>
                <a:gridCol w="1979240">
                  <a:extLst>
                    <a:ext uri="{9D8B030D-6E8A-4147-A177-3AD203B41FA5}">
                      <a16:colId xmlns:a16="http://schemas.microsoft.com/office/drawing/2014/main" val="2464113798"/>
                    </a:ext>
                  </a:extLst>
                </a:gridCol>
                <a:gridCol w="3065929">
                  <a:extLst>
                    <a:ext uri="{9D8B030D-6E8A-4147-A177-3AD203B41FA5}">
                      <a16:colId xmlns:a16="http://schemas.microsoft.com/office/drawing/2014/main" val="104448422"/>
                    </a:ext>
                  </a:extLst>
                </a:gridCol>
                <a:gridCol w="3415263">
                  <a:extLst>
                    <a:ext uri="{9D8B030D-6E8A-4147-A177-3AD203B41FA5}">
                      <a16:colId xmlns:a16="http://schemas.microsoft.com/office/drawing/2014/main" val="293110146"/>
                    </a:ext>
                  </a:extLst>
                </a:gridCol>
              </a:tblGrid>
              <a:tr h="825039">
                <a:tc>
                  <a:txBody>
                    <a:bodyPr/>
                    <a:lstStyle/>
                    <a:p>
                      <a:pPr marL="188595" marR="190500" algn="ctr" eaLnBrk="0" hangingPunct="0">
                        <a:lnSpc>
                          <a:spcPts val="1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</a:t>
                      </a:r>
                      <a:r>
                        <a:rPr lang="ru-RU" sz="11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сть выполне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ия эк</a:t>
                      </a:r>
                      <a:r>
                        <a:rPr lang="ru-RU" sz="11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амен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1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540" algn="ctr" eaLnBrk="0" hangingPunct="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</a:t>
                      </a:r>
                      <a:r>
                        <a:rPr lang="ru-RU" sz="11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960" marR="190500" algn="ctr" eaLnBrk="0" hangingPunct="0">
                        <a:lnSpc>
                          <a:spcPts val="1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</a:t>
                      </a:r>
                      <a:r>
                        <a:rPr lang="ru-RU" sz="11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сть выполне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r>
                        <a:rPr lang="ru-RU" sz="1100" b="1" spc="-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амен</a:t>
                      </a:r>
                      <a:r>
                        <a:rPr lang="ru-RU" sz="1100" b="1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100" b="1" spc="-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1" spc="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spc="-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spc="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 рабо</a:t>
                      </a:r>
                      <a:r>
                        <a:rPr lang="ru-RU" sz="1100" b="1" spc="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b="1" spc="-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r>
                        <a:rPr lang="ru-RU" sz="11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b="1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1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1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детьми-ин</a:t>
                      </a:r>
                      <a:r>
                        <a:rPr lang="ru-RU" sz="1100" b="1" spc="-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алида</a:t>
                      </a:r>
                      <a:r>
                        <a:rPr lang="ru-RU" sz="1100" b="1" spc="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1" spc="-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валида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 eaLnBrk="0" hangingPunct="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lang="ru-RU" sz="1100" b="1" spc="-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</a:t>
                      </a:r>
                      <a:r>
                        <a:rPr lang="ru-RU" sz="11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</a:t>
                      </a:r>
                      <a:r>
                        <a:rPr lang="ru-RU" sz="1100" b="1" spc="-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редмета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12859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100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193165" algn="l"/>
                          <a:tab pos="1791335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	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	(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«</a:t>
                      </a:r>
                      <a:r>
                        <a:rPr lang="ru-RU" sz="11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spc="-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итайс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100" spc="-1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610233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100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100" spc="-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193165" algn="l"/>
                          <a:tab pos="1791335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	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	(раздел</a:t>
                      </a:r>
                    </a:p>
                    <a:p>
                      <a:pPr marL="66040" marR="66040" eaLnBrk="0" hangingPunct="0">
                        <a:lnSpc>
                          <a:spcPts val="1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141730" algn="l"/>
                          <a:tab pos="148082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е»	по	китайско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089905"/>
                  </a:ext>
                </a:extLst>
              </a:tr>
              <a:tr h="323215">
                <a:tc rowSpan="4"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</a:t>
                      </a:r>
                      <a:r>
                        <a:rPr lang="ru-RU" sz="1100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spc="-35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100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</a:t>
                      </a:r>
                      <a:r>
                        <a:rPr lang="ru-RU" sz="1100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1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865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ru-RU" sz="1100" spc="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ык</a:t>
                      </a:r>
                      <a:r>
                        <a:rPr lang="ru-RU" sz="1100" spc="2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итайс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ий 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spc="2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100" spc="2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spc="2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 «</a:t>
                      </a:r>
                      <a:r>
                        <a:rPr lang="ru-RU" sz="11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е»)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37996"/>
                  </a:ext>
                </a:extLst>
              </a:tr>
              <a:tr h="110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</a:t>
                      </a:r>
                      <a:r>
                        <a:rPr lang="ru-RU" sz="11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ати</a:t>
                      </a:r>
                      <a:r>
                        <a:rPr lang="ru-RU" sz="11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spc="-9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(ба</a:t>
                      </a:r>
                      <a:r>
                        <a:rPr lang="ru-RU" sz="11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овый</a:t>
                      </a:r>
                      <a:r>
                        <a:rPr lang="ru-RU" sz="1100" spc="-7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05231"/>
                  </a:ext>
                </a:extLst>
              </a:tr>
              <a:tr h="109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04362"/>
                  </a:ext>
                </a:extLst>
              </a:tr>
              <a:tr h="110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380505"/>
                  </a:ext>
                </a:extLst>
              </a:tr>
              <a:tr h="430121">
                <a:tc>
                  <a:txBody>
                    <a:bodyPr/>
                    <a:lstStyle/>
                    <a:p>
                      <a:pPr marL="64770" marR="389890" algn="ctr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</a:t>
                      </a:r>
                      <a:r>
                        <a:rPr lang="ru-RU" sz="1100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r>
                        <a:rPr lang="ru-RU" sz="1100" spc="-3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4770" marR="389890" algn="ctr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</a:t>
                      </a:r>
                      <a:r>
                        <a:rPr lang="ru-RU" sz="1100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1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spc="-7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ис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</a:t>
                      </a:r>
                      <a:r>
                        <a:rPr lang="ru-RU" sz="1100" spc="-1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</a:t>
                      </a:r>
                    </a:p>
                    <a:p>
                      <a:pPr marL="66040" marR="277495" eaLnBrk="0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е»),</a:t>
                      </a:r>
                      <a:r>
                        <a:rPr lang="ru-RU" sz="1100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1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итайс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100" spc="-10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1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1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74011"/>
                  </a:ext>
                </a:extLst>
              </a:tr>
              <a:tr h="116172">
                <a:tc rowSpan="3">
                  <a:txBody>
                    <a:bodyPr/>
                    <a:lstStyle/>
                    <a:p>
                      <a:pPr marL="64770" algn="ctr" eaLnBrk="0" hangingPunct="0">
                        <a:lnSpc>
                          <a:spcPts val="1490"/>
                        </a:lnSpc>
                        <a:spcAft>
                          <a:spcPts val="0"/>
                        </a:spcAft>
                        <a:tabLst>
                          <a:tab pos="410210" algn="l"/>
                          <a:tab pos="975360" algn="l"/>
                          <a:tab pos="1403350" algn="l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	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	30	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spc="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(210</a:t>
                      </a:r>
                      <a:r>
                        <a:rPr lang="ru-RU" sz="1100" spc="-7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64770" algn="ctr" eaLnBrk="0" hangingPunct="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814670"/>
                  </a:ext>
                </a:extLst>
              </a:tr>
              <a:tr h="118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743298"/>
                  </a:ext>
                </a:extLst>
              </a:tr>
              <a:tr h="110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100" spc="-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755539"/>
                  </a:ext>
                </a:extLst>
              </a:tr>
              <a:tr h="110470">
                <a:tc rowSpan="5">
                  <a:txBody>
                    <a:bodyPr/>
                    <a:lstStyle/>
                    <a:p>
                      <a:pPr marL="293370" indent="-228600" algn="ctr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AutoNum type="arabicPlain" startAt="3"/>
                      </a:pP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 </a:t>
                      </a:r>
                      <a:r>
                        <a:rPr lang="ru-RU" sz="1100" spc="28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ru-RU" sz="1100" spc="2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r>
                        <a:rPr lang="ru-RU" sz="1100" spc="28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4770" indent="0" algn="ctr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spc="1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64770" algn="ctr" eaLnBrk="0" hangingPunct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асов</a:t>
                      </a:r>
                      <a:r>
                        <a:rPr lang="ru-RU" sz="11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100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20023"/>
                  </a:ext>
                </a:extLst>
              </a:tr>
              <a:tr h="109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654642"/>
                  </a:ext>
                </a:extLst>
              </a:tr>
              <a:tr h="110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</a:t>
                      </a:r>
                      <a:r>
                        <a:rPr lang="ru-RU" sz="11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spc="-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769939"/>
                  </a:ext>
                </a:extLst>
              </a:tr>
              <a:tr h="110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eaLnBrk="0" hangingPunct="0">
                        <a:lnSpc>
                          <a:spcPts val="14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</a:t>
                      </a:r>
                      <a:r>
                        <a:rPr lang="ru-RU" sz="11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85486"/>
                  </a:ext>
                </a:extLst>
              </a:tr>
              <a:tr h="216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marR="63500" eaLnBrk="0" hangingPunct="0">
                        <a:lnSpc>
                          <a:spcPts val="14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</a:t>
                      </a:r>
                      <a:r>
                        <a:rPr lang="ru-RU" sz="11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ати</a:t>
                      </a:r>
                      <a:r>
                        <a:rPr lang="ru-RU" sz="11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</a:t>
                      </a:r>
                      <a:r>
                        <a:rPr lang="ru-RU" sz="11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офильный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41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04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0" y="117599"/>
            <a:ext cx="833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экзаменов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1504062"/>
            <a:ext cx="81686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765398"/>
            <a:ext cx="81686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b="1" dirty="0" smtClean="0">
              <a:solidFill>
                <a:srgbClr val="A8246F"/>
              </a:solidFill>
              <a:hlinkClick r:id="rId2"/>
            </a:endParaRPr>
          </a:p>
          <a:p>
            <a:pPr lvl="0" algn="ctr"/>
            <a:r>
              <a:rPr lang="ru-RU" sz="2400" b="1" dirty="0" smtClean="0"/>
              <a:t>В школе</a:t>
            </a:r>
          </a:p>
          <a:p>
            <a:pPr lvl="0" algn="ctr"/>
            <a:endParaRPr lang="ru-RU" sz="2400" b="1" dirty="0" smtClean="0">
              <a:solidFill>
                <a:srgbClr val="A8246F"/>
              </a:solidFill>
            </a:endParaRPr>
          </a:p>
          <a:p>
            <a:pPr lvl="0" algn="ctr"/>
            <a:r>
              <a:rPr lang="ru-RU" sz="2400" b="1" dirty="0" smtClean="0"/>
              <a:t>На сайте ФЦТ   </a:t>
            </a:r>
            <a:r>
              <a:rPr lang="en-US" sz="2400" b="1" dirty="0" smtClean="0">
                <a:solidFill>
                  <a:srgbClr val="A8246F"/>
                </a:solidFill>
              </a:rPr>
              <a:t>https</a:t>
            </a:r>
            <a:r>
              <a:rPr lang="en-US" sz="2400" b="1" dirty="0">
                <a:solidFill>
                  <a:srgbClr val="A8246F"/>
                </a:solidFill>
              </a:rPr>
              <a:t>://checkege.rustest.ru</a:t>
            </a:r>
            <a:r>
              <a:rPr lang="en-US" sz="2400" b="1" dirty="0" smtClean="0">
                <a:solidFill>
                  <a:srgbClr val="A8246F"/>
                </a:solidFill>
              </a:rPr>
              <a:t>/</a:t>
            </a:r>
            <a:endParaRPr lang="ru-RU" sz="2400" b="1" dirty="0" smtClean="0">
              <a:solidFill>
                <a:srgbClr val="A8246F"/>
              </a:solidFill>
            </a:endParaRPr>
          </a:p>
          <a:p>
            <a:pPr lvl="0" algn="ctr"/>
            <a:endParaRPr lang="ru-RU" sz="2400" b="1" dirty="0">
              <a:solidFill>
                <a:srgbClr val="A8246F"/>
              </a:solidFill>
            </a:endParaRPr>
          </a:p>
          <a:p>
            <a:pPr lvl="0" algn="ctr"/>
            <a:r>
              <a:rPr lang="ru-RU" sz="2400" b="1" dirty="0" smtClean="0"/>
              <a:t>В личном кабинете на </a:t>
            </a:r>
            <a:r>
              <a:rPr lang="ru-RU" sz="2400" b="1" dirty="0" smtClean="0">
                <a:solidFill>
                  <a:srgbClr val="A8246F"/>
                </a:solidFill>
              </a:rPr>
              <a:t>портале </a:t>
            </a:r>
            <a:r>
              <a:rPr lang="ru-RU" sz="2400" b="1" dirty="0" err="1" smtClean="0">
                <a:solidFill>
                  <a:srgbClr val="A8246F"/>
                </a:solidFill>
              </a:rPr>
              <a:t>Госуслуг</a:t>
            </a:r>
            <a:endParaRPr lang="ru-RU" sz="2400" b="1" dirty="0" smtClean="0">
              <a:solidFill>
                <a:srgbClr val="A8246F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1540" y="3664908"/>
            <a:ext cx="79171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Aft>
                <a:spcPts val="60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Телефон</a:t>
            </a:r>
            <a:r>
              <a:rPr lang="ru-RU" sz="2400" b="1" dirty="0">
                <a:solidFill>
                  <a:prstClr val="black"/>
                </a:solidFill>
              </a:rPr>
              <a:t>ы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"горячей линии" ЕГЭ и ОГЭ в Республике Татарстан: </a:t>
            </a:r>
          </a:p>
          <a:p>
            <a:pPr lvl="0" algn="ctr" defTabSz="914400">
              <a:spcAft>
                <a:spcPts val="600"/>
              </a:spcAft>
            </a:pPr>
            <a:r>
              <a:rPr lang="ru-RU" sz="2400" b="1" dirty="0">
                <a:solidFill>
                  <a:srgbClr val="A8246E"/>
                </a:solidFill>
              </a:rPr>
              <a:t>+7 (843) 237-74-84, </a:t>
            </a:r>
            <a:r>
              <a:rPr lang="en-US" sz="2400" b="1" dirty="0" smtClean="0">
                <a:solidFill>
                  <a:srgbClr val="A8246E"/>
                </a:solidFill>
              </a:rPr>
              <a:t> </a:t>
            </a:r>
            <a:r>
              <a:rPr lang="ru-RU" sz="2400" b="1" dirty="0" smtClean="0">
                <a:solidFill>
                  <a:srgbClr val="A8246E"/>
                </a:solidFill>
              </a:rPr>
              <a:t>294-95-06</a:t>
            </a:r>
            <a:r>
              <a:rPr lang="ru-RU" sz="2400" b="1" dirty="0">
                <a:solidFill>
                  <a:srgbClr val="A8246E"/>
                </a:solidFill>
              </a:rPr>
              <a:t>, </a:t>
            </a:r>
            <a:r>
              <a:rPr lang="en-US" sz="2400" b="1" dirty="0" smtClean="0">
                <a:solidFill>
                  <a:srgbClr val="A8246E"/>
                </a:solidFill>
              </a:rPr>
              <a:t> </a:t>
            </a:r>
            <a:r>
              <a:rPr lang="ru-RU" sz="2400" b="1" dirty="0" smtClean="0">
                <a:solidFill>
                  <a:srgbClr val="A8246E"/>
                </a:solidFill>
              </a:rPr>
              <a:t>294-95-62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79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200" y="14084"/>
            <a:ext cx="8389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Минимальное количество баллов ЕГЭ по 100-балльной системе оценивания, подтверждающее освоение образовательной программы среднего общего образования (порог)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1504062"/>
            <a:ext cx="81686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29738"/>
              </p:ext>
            </p:extLst>
          </p:nvPr>
        </p:nvGraphicFramePr>
        <p:xfrm>
          <a:off x="804920" y="937414"/>
          <a:ext cx="8006600" cy="38674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26148">
                  <a:extLst>
                    <a:ext uri="{9D8B030D-6E8A-4147-A177-3AD203B41FA5}">
                      <a16:colId xmlns:a16="http://schemas.microsoft.com/office/drawing/2014/main" val="2605328931"/>
                    </a:ext>
                  </a:extLst>
                </a:gridCol>
                <a:gridCol w="2280452">
                  <a:extLst>
                    <a:ext uri="{9D8B030D-6E8A-4147-A177-3AD203B41FA5}">
                      <a16:colId xmlns:a16="http://schemas.microsoft.com/office/drawing/2014/main" val="2463629079"/>
                    </a:ext>
                  </a:extLst>
                </a:gridCol>
              </a:tblGrid>
              <a:tr h="325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Предмет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Пороговое значение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517900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Русский язык 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 балла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867093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Математика профильного уровня 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баллов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876229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Физика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баллов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945073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Химия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баллов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10540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Информатика и информационно-коммуникационные технологии (ИКТ)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баллов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496289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Биология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баллов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25196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История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 балла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442109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География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 баллов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926779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Обществознание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 балла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273243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Литература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 балла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02674"/>
                  </a:ext>
                </a:extLst>
              </a:tr>
              <a:tr h="4321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Иностранные языки (английский, французский, немецкий, </a:t>
                      </a:r>
                    </a:p>
                    <a:p>
                      <a:r>
                        <a:rPr lang="ru-RU" sz="1100" dirty="0" smtClean="0"/>
                        <a:t>испанский, китайский)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 балла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97705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04920" y="4792531"/>
            <a:ext cx="7424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/>
              <a:t>Математика </a:t>
            </a:r>
            <a:r>
              <a:rPr lang="ru-RU" sz="1100" b="1" dirty="0" smtClean="0"/>
              <a:t>базового уровня, ГВЭ по русскому языку, математике                                                   3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5388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32306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Досрочный период ГИА-11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5552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ППЭ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2607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МБОУ «Средняя общеобразовательная школа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№44 с углубленным изучением отдельных предметов»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г.Набережные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Челны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ППЭ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2609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МБОУ «Средняя общеобразовательная школа №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48»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г.Набережные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Челны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ППЭ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6001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МБОУ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«Гимназия №8» Советского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района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г.Казани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9348" y="4280995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Общественные наблюдатели 	                              по 2 в каждом ППЭ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Онлайн наблюдатели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smotriege.ru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каждая аудитория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61356" y="2139702"/>
          <a:ext cx="7471084" cy="1872205"/>
        </p:xfrm>
        <a:graphic>
          <a:graphicData uri="http://schemas.openxmlformats.org/drawingml/2006/table">
            <a:tbl>
              <a:tblPr/>
              <a:tblGrid>
                <a:gridCol w="3825195">
                  <a:extLst>
                    <a:ext uri="{9D8B030D-6E8A-4147-A177-3AD203B41FA5}">
                      <a16:colId xmlns:a16="http://schemas.microsoft.com/office/drawing/2014/main" val="78107849"/>
                    </a:ext>
                  </a:extLst>
                </a:gridCol>
                <a:gridCol w="1125609">
                  <a:extLst>
                    <a:ext uri="{9D8B030D-6E8A-4147-A177-3AD203B41FA5}">
                      <a16:colId xmlns:a16="http://schemas.microsoft.com/office/drawing/2014/main" val="31461440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55127033"/>
                    </a:ext>
                  </a:extLst>
                </a:gridCol>
              </a:tblGrid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Должность в ППЭ</a:t>
                      </a:r>
                      <a:endParaRPr lang="ru-RU" sz="1400" b="1" i="0" u="none" strike="noStrike" dirty="0">
                        <a:solidFill>
                          <a:srgbClr val="A8246E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Прошли обучение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666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Руководитель ППЭ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97564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Организатор в аудитории ППЭ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5344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Организатор вне аудитории ППЭ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4604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Член ГЭК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66372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Технический специалист ППЭ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38182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31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8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2499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19" y="40948"/>
            <a:ext cx="856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Итоговое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сочинение (изложение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- 2022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36" y="1237078"/>
            <a:ext cx="2563977" cy="10210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декабря 2021 года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A824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0110" y="1228804"/>
            <a:ext cx="2641575" cy="10210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февраля 2022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года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29399" y="1249943"/>
            <a:ext cx="2264230" cy="10081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мая 2022 года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A824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2993" y="2882334"/>
            <a:ext cx="7633487" cy="58350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Время: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начало в 10.00 по местному времени.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Сочинение (изложение) – 3 часа 55 минут (для лиц с ОВЗ + 1 час 30 минут)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5403" y="3846883"/>
            <a:ext cx="7633486" cy="69738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Места проведения: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выпускников текущего года – </a:t>
            </a: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месту получения среднего общего образования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9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8" y="1097541"/>
            <a:ext cx="8280920" cy="27696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83457FB-1988-447D-9213-4B738DF6E8DB}"/>
              </a:ext>
            </a:extLst>
          </p:cNvPr>
          <p:cNvSpPr txBox="1">
            <a:spLocks/>
          </p:cNvSpPr>
          <p:nvPr/>
        </p:nvSpPr>
        <p:spPr>
          <a:xfrm>
            <a:off x="632460" y="1381689"/>
            <a:ext cx="6039804" cy="60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3A7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A20AC-C2CE-48B4-ABF2-07BCC0318B55}"/>
              </a:ext>
            </a:extLst>
          </p:cNvPr>
          <p:cNvSpPr txBox="1">
            <a:spLocks/>
          </p:cNvSpPr>
          <p:nvPr/>
        </p:nvSpPr>
        <p:spPr>
          <a:xfrm>
            <a:off x="737295" y="5452070"/>
            <a:ext cx="7992888" cy="3771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Char char="•"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542" y="843558"/>
            <a:ext cx="830716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464" y="103059"/>
            <a:ext cx="8404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Итоговое сочинение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изложение) - 2022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737295" y="930644"/>
          <a:ext cx="8051511" cy="4071450"/>
        </p:xfrm>
        <a:graphic>
          <a:graphicData uri="http://schemas.openxmlformats.org/drawingml/2006/table">
            <a:tbl>
              <a:tblPr firstRow="1" bandRow="1"/>
              <a:tblGrid>
                <a:gridCol w="401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1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01.12.2021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Сочинение – </a:t>
                      </a:r>
                      <a:r>
                        <a:rPr lang="ru-RU" sz="1600" b="0" dirty="0" smtClean="0">
                          <a:solidFill>
                            <a:srgbClr val="A8246E"/>
                          </a:solidFill>
                          <a:latin typeface="+mn-lt"/>
                        </a:rPr>
                        <a:t>15703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участника </a:t>
                      </a: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endParaRPr lang="ru-RU" sz="1600" b="0" dirty="0" smtClean="0">
                        <a:solidFill>
                          <a:srgbClr val="A8246E"/>
                        </a:solidFill>
                        <a:latin typeface="+mn-lt"/>
                      </a:endParaRP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A8246E"/>
                          </a:solidFill>
                          <a:latin typeface="+mn-lt"/>
                        </a:rPr>
                        <a:t>15600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получили «зачет»</a:t>
                      </a:r>
                    </a:p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«незачет» - </a:t>
                      </a:r>
                      <a:r>
                        <a:rPr lang="ru-RU" sz="1600" b="0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103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человек (0,65%)</a:t>
                      </a:r>
                    </a:p>
                    <a:p>
                      <a:pPr algn="just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Изложение – </a:t>
                      </a:r>
                      <a:r>
                        <a:rPr lang="ru-RU" sz="1600" b="0" dirty="0" smtClean="0">
                          <a:solidFill>
                            <a:srgbClr val="A8246E"/>
                          </a:solidFill>
                          <a:latin typeface="+mn-lt"/>
                        </a:rPr>
                        <a:t>368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участников</a:t>
                      </a: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A8246E"/>
                          </a:solidFill>
                          <a:latin typeface="+mn-lt"/>
                        </a:rPr>
                        <a:t>367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получили «зачет»</a:t>
                      </a:r>
                    </a:p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«незачет» –  </a:t>
                      </a:r>
                      <a:r>
                        <a:rPr lang="ru-RU" sz="1600" b="0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человека (0,2%)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02.02.2022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Сочинение – </a:t>
                      </a:r>
                      <a:r>
                        <a:rPr lang="ru-RU" sz="1600" b="0" dirty="0" smtClean="0">
                          <a:solidFill>
                            <a:srgbClr val="A8246E"/>
                          </a:solidFill>
                          <a:latin typeface="+mn-lt"/>
                        </a:rPr>
                        <a:t>198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участников 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получили «зачет»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«незачет» -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человек (1,01%)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Изложение –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участников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получили «зачет»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«незачет» – 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30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975" y="42289"/>
            <a:ext cx="8346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Результаты ЕГЭ-2022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досрочного периода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4897"/>
              </p:ext>
            </p:extLst>
          </p:nvPr>
        </p:nvGraphicFramePr>
        <p:xfrm>
          <a:off x="619675" y="982980"/>
          <a:ext cx="8455744" cy="3857704"/>
        </p:xfrm>
        <a:graphic>
          <a:graphicData uri="http://schemas.openxmlformats.org/drawingml/2006/table">
            <a:tbl>
              <a:tblPr/>
              <a:tblGrid>
                <a:gridCol w="2430334">
                  <a:extLst>
                    <a:ext uri="{9D8B030D-6E8A-4147-A177-3AD203B41FA5}">
                      <a16:colId xmlns:a16="http://schemas.microsoft.com/office/drawing/2014/main" val="3319605152"/>
                    </a:ext>
                  </a:extLst>
                </a:gridCol>
                <a:gridCol w="903330">
                  <a:extLst>
                    <a:ext uri="{9D8B030D-6E8A-4147-A177-3AD203B41FA5}">
                      <a16:colId xmlns:a16="http://schemas.microsoft.com/office/drawing/2014/main" val="474094446"/>
                    </a:ext>
                  </a:extLst>
                </a:gridCol>
                <a:gridCol w="1098528">
                  <a:extLst>
                    <a:ext uri="{9D8B030D-6E8A-4147-A177-3AD203B41FA5}">
                      <a16:colId xmlns:a16="http://schemas.microsoft.com/office/drawing/2014/main" val="2188104765"/>
                    </a:ext>
                  </a:extLst>
                </a:gridCol>
                <a:gridCol w="1015651">
                  <a:extLst>
                    <a:ext uri="{9D8B030D-6E8A-4147-A177-3AD203B41FA5}">
                      <a16:colId xmlns:a16="http://schemas.microsoft.com/office/drawing/2014/main" val="2137264502"/>
                    </a:ext>
                  </a:extLst>
                </a:gridCol>
                <a:gridCol w="845672">
                  <a:extLst>
                    <a:ext uri="{9D8B030D-6E8A-4147-A177-3AD203B41FA5}">
                      <a16:colId xmlns:a16="http://schemas.microsoft.com/office/drawing/2014/main" val="3137088744"/>
                    </a:ext>
                  </a:extLst>
                </a:gridCol>
                <a:gridCol w="970600">
                  <a:extLst>
                    <a:ext uri="{9D8B030D-6E8A-4147-A177-3AD203B41FA5}">
                      <a16:colId xmlns:a16="http://schemas.microsoft.com/office/drawing/2014/main" val="3678613925"/>
                    </a:ext>
                  </a:extLst>
                </a:gridCol>
                <a:gridCol w="1191629">
                  <a:extLst>
                    <a:ext uri="{9D8B030D-6E8A-4147-A177-3AD203B41FA5}">
                      <a16:colId xmlns:a16="http://schemas.microsoft.com/office/drawing/2014/main" val="4123798600"/>
                    </a:ext>
                  </a:extLst>
                </a:gridCol>
              </a:tblGrid>
              <a:tr h="720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</a:t>
                      </a: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Порог</a:t>
                      </a: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участников</a:t>
                      </a: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Средний балл</a:t>
                      </a: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порога, (чел.)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 порога, %</a:t>
                      </a: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100-балльники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59678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64,89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521176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профильная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0587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904787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13538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50,79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27,59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091246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16,67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42376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География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16,67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340014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Английский язык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74,26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4,35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868559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57,42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09444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58,18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17,65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679254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базовая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496991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 и ИКТ (КЕГЭ)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59,62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27,59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78825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ГВЭ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842632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ГВЭ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443" marR="7443" marT="7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69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4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975" y="42289"/>
            <a:ext cx="8346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Количество участников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ЕГЭ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-2022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22661"/>
              </p:ext>
            </p:extLst>
          </p:nvPr>
        </p:nvGraphicFramePr>
        <p:xfrm>
          <a:off x="644236" y="761999"/>
          <a:ext cx="8375073" cy="4121828"/>
        </p:xfrm>
        <a:graphic>
          <a:graphicData uri="http://schemas.openxmlformats.org/drawingml/2006/table">
            <a:tbl>
              <a:tblPr/>
              <a:tblGrid>
                <a:gridCol w="2604955">
                  <a:extLst>
                    <a:ext uri="{9D8B030D-6E8A-4147-A177-3AD203B41FA5}">
                      <a16:colId xmlns:a16="http://schemas.microsoft.com/office/drawing/2014/main" val="1959127251"/>
                    </a:ext>
                  </a:extLst>
                </a:gridCol>
                <a:gridCol w="1339570">
                  <a:extLst>
                    <a:ext uri="{9D8B030D-6E8A-4147-A177-3AD203B41FA5}">
                      <a16:colId xmlns:a16="http://schemas.microsoft.com/office/drawing/2014/main" val="431125788"/>
                    </a:ext>
                  </a:extLst>
                </a:gridCol>
                <a:gridCol w="1105876">
                  <a:extLst>
                    <a:ext uri="{9D8B030D-6E8A-4147-A177-3AD203B41FA5}">
                      <a16:colId xmlns:a16="http://schemas.microsoft.com/office/drawing/2014/main" val="849244967"/>
                    </a:ext>
                  </a:extLst>
                </a:gridCol>
                <a:gridCol w="1267883">
                  <a:extLst>
                    <a:ext uri="{9D8B030D-6E8A-4147-A177-3AD203B41FA5}">
                      <a16:colId xmlns:a16="http://schemas.microsoft.com/office/drawing/2014/main" val="1685993912"/>
                    </a:ext>
                  </a:extLst>
                </a:gridCol>
                <a:gridCol w="2056789">
                  <a:extLst>
                    <a:ext uri="{9D8B030D-6E8A-4147-A177-3AD203B41FA5}">
                      <a16:colId xmlns:a16="http://schemas.microsoft.com/office/drawing/2014/main" val="3426841270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Предмет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 основной период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14249"/>
                  </a:ext>
                </a:extLst>
              </a:tr>
              <a:tr h="215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16488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15772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15713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15879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33478"/>
                  </a:ext>
                </a:extLst>
              </a:tr>
              <a:tr h="296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 профильная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9899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9721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8057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04339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Физика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2825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02588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Химия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2427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06407"/>
                  </a:ext>
                </a:extLst>
              </a:tr>
              <a:tr h="296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Информатика и ИКТ (КЕГЭ)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1948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2307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2814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02291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351367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История 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1704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97504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08036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1858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1979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969887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Немецкий язык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33024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Французский язык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27559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6276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6204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789826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Испанский язык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481226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Китайский язык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47315"/>
                  </a:ext>
                </a:extLst>
              </a:tr>
              <a:tr h="158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Литература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892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87552"/>
                  </a:ext>
                </a:extLst>
              </a:tr>
              <a:tr h="296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 базовая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6515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7744</a:t>
                      </a:r>
                    </a:p>
                  </a:txBody>
                  <a:tcPr marL="7221" marR="7221" marT="72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05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906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875" y="49240"/>
            <a:ext cx="813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Технология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проведения ЕГЭ - 2022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711" y="947802"/>
            <a:ext cx="83629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Передача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экзаменационных материалов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в пункты проведения экзаменов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по сети Интернет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печать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КИМ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аудитории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сканирование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аудитории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/>
              </a:rPr>
              <a:t>КЕГЭ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algn="ctr" defTabSz="91437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/>
              </a:rPr>
              <a:t>Апелляция на технический сбой КЕГЭ</a:t>
            </a:r>
          </a:p>
          <a:p>
            <a:pPr algn="ctr" defTabSz="914378">
              <a:defRPr/>
            </a:pPr>
            <a:r>
              <a:rPr lang="ru-RU" sz="2000" b="1" dirty="0" smtClean="0"/>
              <a:t>Дистанционное </a:t>
            </a:r>
            <a:r>
              <a:rPr lang="ru-RU" sz="2000" b="1" dirty="0"/>
              <a:t>рассмотрение апелляций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0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958" y="95519"/>
            <a:ext cx="83375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Апробации технологии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передачи ЭМ по сети «Интернет», печати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полного комплекта КИМ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и сканирования в аудитории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42590174"/>
              </p:ext>
            </p:extLst>
          </p:nvPr>
        </p:nvGraphicFramePr>
        <p:xfrm>
          <a:off x="1115616" y="1370617"/>
          <a:ext cx="7268784" cy="343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929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40" y="51470"/>
            <a:ext cx="8313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Государственная итоговая </a:t>
            </a:r>
            <a:r>
              <a:rPr lang="ru-RU" sz="24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аттестация по программам среднего общего образования </a:t>
            </a:r>
            <a:r>
              <a:rPr lang="ru-RU" sz="24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- 2022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8250" y="2978644"/>
            <a:ext cx="7010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ru-RU" sz="1800" b="1" u="sng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17079 участников ГИА-11   (в 2021 году – 18002)</a:t>
            </a:r>
            <a:endParaRPr lang="ru-RU" sz="1800" b="1" dirty="0" smtClean="0">
              <a:solidFill>
                <a:srgbClr val="A8246F"/>
              </a:solidFill>
              <a:ea typeface="Times New Roman" panose="02020603050405020304" pitchFamily="18" charset="0"/>
            </a:endParaRPr>
          </a:p>
          <a:p>
            <a:pPr marL="285750" lvl="0" indent="-285750" algn="ctr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16115</a:t>
            </a:r>
            <a:r>
              <a:rPr lang="ru-RU" sz="1800" b="1" dirty="0" smtClean="0">
                <a:solidFill>
                  <a:srgbClr val="A8246E"/>
                </a:solidFill>
                <a:ea typeface="Times New Roman" panose="02020603050405020304" pitchFamily="18" charset="0"/>
              </a:rPr>
              <a:t>  </a:t>
            </a:r>
            <a:r>
              <a:rPr lang="ru-RU" sz="1800" b="1" dirty="0" smtClean="0">
                <a:ea typeface="Times New Roman" panose="02020603050405020304" pitchFamily="18" charset="0"/>
              </a:rPr>
              <a:t>выпускников текущего года</a:t>
            </a:r>
          </a:p>
          <a:p>
            <a:pPr marL="285750" lvl="0" indent="-285750" algn="ctr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123</a:t>
            </a:r>
            <a:r>
              <a:rPr lang="ru-RU" sz="1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 </a:t>
            </a:r>
            <a:r>
              <a:rPr lang="ru-RU" sz="1800" b="1" dirty="0" smtClean="0">
                <a:ea typeface="Times New Roman" panose="02020603050405020304" pitchFamily="18" charset="0"/>
              </a:rPr>
              <a:t>обучающихся СПО</a:t>
            </a:r>
          </a:p>
          <a:p>
            <a:pPr marL="285750" lvl="0" indent="-285750" algn="ctr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841</a:t>
            </a:r>
            <a:r>
              <a:rPr lang="ru-RU" sz="1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 </a:t>
            </a:r>
            <a:r>
              <a:rPr lang="ru-RU" sz="1800" b="1" dirty="0" smtClean="0">
                <a:ea typeface="Times New Roman" panose="02020603050405020304" pitchFamily="18" charset="0"/>
              </a:rPr>
              <a:t>ВПЛ</a:t>
            </a:r>
          </a:p>
          <a:p>
            <a:pPr marL="285750" lvl="0" indent="-285750" algn="ctr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263 </a:t>
            </a:r>
            <a:r>
              <a:rPr lang="ru-RU" sz="1800" b="1" dirty="0" smtClean="0">
                <a:ea typeface="Times New Roman" panose="02020603050405020304" pitchFamily="18" charset="0"/>
              </a:rPr>
              <a:t> обучающихся с ОВЗ 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4577" y="1160416"/>
            <a:ext cx="79455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A8246F"/>
                </a:solidFill>
              </a:rPr>
              <a:t>125</a:t>
            </a:r>
            <a:r>
              <a:rPr lang="ru-RU" sz="1800" b="1" dirty="0" smtClean="0"/>
              <a:t>   ППЭ ГИА-11</a:t>
            </a:r>
            <a:endParaRPr lang="ru-RU" sz="18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A8246F"/>
                </a:solidFill>
              </a:rPr>
              <a:t>83</a:t>
            </a:r>
            <a:r>
              <a:rPr lang="ru-RU" sz="1800" b="1" dirty="0" smtClean="0"/>
              <a:t>     ППЭ ЕГЭ</a:t>
            </a:r>
            <a:endParaRPr lang="ru-RU" sz="18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A8246F"/>
                </a:solidFill>
              </a:rPr>
              <a:t>1404</a:t>
            </a:r>
            <a:r>
              <a:rPr lang="ru-RU" sz="1800" b="1" dirty="0" smtClean="0"/>
              <a:t>  аудитории </a:t>
            </a:r>
            <a:r>
              <a:rPr lang="ru-RU" sz="1800" b="1" dirty="0"/>
              <a:t>с онлайн </a:t>
            </a:r>
            <a:r>
              <a:rPr lang="ru-RU" sz="1800" b="1" dirty="0" smtClean="0"/>
              <a:t>видеонаблюдением в ППЭ ЕГЭ</a:t>
            </a:r>
            <a:endParaRPr lang="ru-RU" sz="18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A8246F"/>
                </a:solidFill>
              </a:rPr>
              <a:t>7159</a:t>
            </a:r>
            <a:r>
              <a:rPr lang="ru-RU" sz="1800" b="1" dirty="0" smtClean="0"/>
              <a:t>  работников ППЭ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487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975" y="42289"/>
            <a:ext cx="858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Обучение педагогических работников, привлекаемых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к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проведению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ГИА-11 (на 28.04.2022)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4777" y="1529458"/>
            <a:ext cx="3354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Завершить обучение до федеральной апробации </a:t>
            </a:r>
            <a:r>
              <a:rPr lang="ru-RU" sz="1800" b="1" dirty="0" smtClean="0">
                <a:solidFill>
                  <a:srgbClr val="A8246F"/>
                </a:solidFill>
              </a:rPr>
              <a:t>17 мая 2022 </a:t>
            </a:r>
            <a:endParaRPr lang="ru-RU" sz="1800" b="1" dirty="0">
              <a:solidFill>
                <a:srgbClr val="A8246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416" t="23333" r="33021" b="38889"/>
          <a:stretch/>
        </p:blipFill>
        <p:spPr>
          <a:xfrm>
            <a:off x="624074" y="901492"/>
            <a:ext cx="4378199" cy="29476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5313" t="64630" r="33542" b="14259"/>
          <a:stretch/>
        </p:blipFill>
        <p:spPr>
          <a:xfrm>
            <a:off x="4551065" y="3064689"/>
            <a:ext cx="4592935" cy="17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1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" y="67977"/>
            <a:ext cx="8447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ГЭК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0643" y="3432294"/>
            <a:ext cx="7870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8180" y="3034738"/>
            <a:ext cx="83122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рассмотрение  </a:t>
            </a:r>
            <a:r>
              <a:rPr lang="ru-RU" sz="1600" dirty="0"/>
              <a:t>ходатайств </a:t>
            </a:r>
            <a:r>
              <a:rPr lang="ru-RU" sz="1600" dirty="0" smtClean="0"/>
              <a:t>МОУО, заявлений участников ГИА, участников ЕГЭ, при наличии у участника уважительной причины, подтвержденной документально (мед справка или иной документ)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допуск к экзаменам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утверждение, аннулирование результатов экзаменов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изменение перечня, формы и сроков экзаменов (за 2 недели до экзамена)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проверка фактов нарушения порядка проведения экзаменов (до 1 марта)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55724"/>
              </p:ext>
            </p:extLst>
          </p:nvPr>
        </p:nvGraphicFramePr>
        <p:xfrm>
          <a:off x="790575" y="872268"/>
          <a:ext cx="5774408" cy="153323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74408">
                  <a:extLst>
                    <a:ext uri="{9D8B030D-6E8A-4147-A177-3AD203B41FA5}">
                      <a16:colId xmlns:a16="http://schemas.microsoft.com/office/drawing/2014/main" val="811716680"/>
                    </a:ext>
                  </a:extLst>
                </a:gridCol>
              </a:tblGrid>
              <a:tr h="17402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Председатель ГЭК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06346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Президиум ГЭК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6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Члены ГЭК, осуществляющие надзор в ППЭ, РЦОИ, </a:t>
                      </a:r>
                    </a:p>
                    <a:p>
                      <a:pPr algn="ctr"/>
                      <a:r>
                        <a:rPr lang="ru-RU" sz="1400" b="1" dirty="0" smtClean="0"/>
                        <a:t>при работе предметной и конфликтной комиссий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58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Члены ГЭК с </a:t>
                      </a:r>
                      <a:r>
                        <a:rPr lang="ru-RU" sz="1400" b="1" dirty="0" err="1" smtClean="0"/>
                        <a:t>токеном</a:t>
                      </a:r>
                      <a:endParaRPr lang="ru-RU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9796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0575" y="2508541"/>
            <a:ext cx="8199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Полномочия ГЭК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6933626" y="8564"/>
            <a:ext cx="221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54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32306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Пересдача экзаменов в 2022 году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564" y="555526"/>
            <a:ext cx="83884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A8246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По решению председателя ГЭК повторно допускаются к сдаче экзамена в текущем учебном году по соответствующему учебному предмету в резервные сроки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8246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участники ГИА, получившие на ГИА неудовлетворительный результат по одному из обязательных учебных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предметов (русский язык, математика);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участники экзамена, не явившиеся на экзамен по уважительным причинам (болезнь или иные обстоятельства), подтвержденным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документально;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участники экзамена, не завершившие выполнение экзаменационной работы по уважительным причинам (болезнь или иные обстоятельства), подтвержденным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документально;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участники экзамена, апелляции которых о нарушении порядка проведения ГИА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были удовлетворены конфликтной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комиссией;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участники экзамена, чьи результаты были аннулированы по решению председателя ГЭК в случае выявления фактов нарушений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порядка проведения ГИА,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совершенных лицами,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привлекаемыми к проведению ГИА в ППЭ или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иными (в том числе неустановленными) лицами.</a:t>
            </a: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Участники ГИА, получившие неудовлетворительный результат на ЕГЭ по математике, вправе изменить выбранный ими ранее уровень ЕГЭ по математике для повторного участия в ЕГЭ в резервные сроки.</a:t>
            </a:r>
          </a:p>
        </p:txBody>
      </p:sp>
    </p:spTree>
    <p:extLst>
      <p:ext uri="{BB962C8B-B14F-4D97-AF65-F5344CB8AC3E}">
        <p14:creationId xmlns:p14="http://schemas.microsoft.com/office/powerpoint/2010/main" val="62547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9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4" y="10761"/>
            <a:ext cx="8601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Полномочия  </a:t>
            </a:r>
          </a:p>
          <a:p>
            <a:pPr lvl="0"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Предметной и Конфликтной комиссий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0643" y="3432294"/>
            <a:ext cx="7870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334" y="1046890"/>
            <a:ext cx="845566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В </a:t>
            </a:r>
            <a:r>
              <a:rPr lang="ru-RU" sz="1500" b="1" dirty="0"/>
              <a:t>установленные Рособрнадзором сроки </a:t>
            </a:r>
            <a:endParaRPr lang="ru-RU" sz="1500" b="1" dirty="0" smtClean="0"/>
          </a:p>
          <a:p>
            <a:endParaRPr lang="ru-RU" sz="1000" b="1" dirty="0" smtClean="0"/>
          </a:p>
          <a:p>
            <a:r>
              <a:rPr lang="ru-RU" sz="1500" b="1" dirty="0" smtClean="0"/>
              <a:t>Предметная комиссия </a:t>
            </a:r>
            <a:r>
              <a:rPr lang="ru-RU" sz="1500" dirty="0" smtClean="0"/>
              <a:t>проводит проверку развернутых ответов экзаменационных работ.</a:t>
            </a:r>
          </a:p>
          <a:p>
            <a:endParaRPr lang="ru-RU" sz="1000" dirty="0"/>
          </a:p>
          <a:p>
            <a:r>
              <a:rPr lang="ru-RU" sz="1500" b="1" dirty="0" smtClean="0"/>
              <a:t>Конфликтная комиссия </a:t>
            </a:r>
          </a:p>
          <a:p>
            <a:r>
              <a:rPr lang="ru-RU" sz="1500" dirty="0" smtClean="0"/>
              <a:t>в течение двух дней после утверждения результатов ЕГЭ, ОГЭ, ГВЭ принимает апелляции </a:t>
            </a:r>
          </a:p>
          <a:p>
            <a:r>
              <a:rPr lang="ru-RU" sz="1500" dirty="0" smtClean="0"/>
              <a:t>о несогласии с выставленными баллами.</a:t>
            </a:r>
          </a:p>
          <a:p>
            <a:r>
              <a:rPr lang="ru-RU" sz="1500" dirty="0" smtClean="0"/>
              <a:t>При наличии основания принимает решение удовлетворить апелляцию (изменить количество баллов) либо отклонить апелляцию (оставить количество баллов без изменения).</a:t>
            </a:r>
          </a:p>
          <a:p>
            <a:endParaRPr lang="ru-RU" sz="1000" dirty="0"/>
          </a:p>
          <a:p>
            <a:r>
              <a:rPr lang="ru-RU" sz="1500" b="1" dirty="0"/>
              <a:t>Конфликтная комиссия </a:t>
            </a:r>
          </a:p>
          <a:p>
            <a:r>
              <a:rPr lang="ru-RU" sz="1500" dirty="0" smtClean="0"/>
              <a:t>не </a:t>
            </a:r>
            <a:r>
              <a:rPr lang="ru-RU" sz="1500" dirty="0"/>
              <a:t>рассматривает апелляции по вопросам содержания и структуры заданий КИМ по учебным предметам, а также по вопросам, связанным:</a:t>
            </a:r>
          </a:p>
          <a:p>
            <a:r>
              <a:rPr lang="ru-RU" sz="1500" dirty="0"/>
              <a:t>с оцениванием результатов выполнения заданий экзаменационной работы с кратким ответом;</a:t>
            </a:r>
          </a:p>
          <a:p>
            <a:r>
              <a:rPr lang="ru-RU" sz="1500" dirty="0"/>
              <a:t>с нарушением непосредственно самим участником экзаменов требований Порядка;</a:t>
            </a:r>
          </a:p>
          <a:p>
            <a:r>
              <a:rPr lang="ru-RU" sz="1500" dirty="0"/>
              <a:t>с неправильным заполнением бланков ЕГЭ и ГВЭ</a:t>
            </a:r>
            <a:r>
              <a:rPr lang="ru-RU" sz="1500" dirty="0" smtClean="0"/>
              <a:t>.</a:t>
            </a:r>
            <a:r>
              <a:rPr lang="ru-RU" sz="1500" dirty="0"/>
              <a:t> 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83068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692521"/>
            <a:ext cx="8604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>
              <a:spcAft>
                <a:spcPts val="0"/>
              </a:spcAft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9085" y="3610265"/>
            <a:ext cx="6345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(843) </a:t>
            </a:r>
            <a:r>
              <a:rPr lang="ru-RU" sz="2000" b="1" dirty="0" smtClean="0"/>
              <a:t>294-95-06</a:t>
            </a:r>
          </a:p>
          <a:p>
            <a:pPr algn="ctr"/>
            <a:endParaRPr lang="ru-RU" sz="2000" b="1" dirty="0"/>
          </a:p>
          <a:p>
            <a:pPr algn="ctr"/>
            <a:r>
              <a:rPr lang="en-US" sz="2000" b="1" dirty="0" smtClean="0"/>
              <a:t>Marina.Alekseeva@tatar.ru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1413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389" y="63729"/>
            <a:ext cx="843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Нормативно-правовые акты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4860" y="846382"/>
            <a:ext cx="79781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Приказ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Минпросвещения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России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Рособрнадзора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07.11.2018 № 190/1512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риказ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Рособрнадзора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11.06.2021 № 805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«Об установлении требований к составу и формату сведений, вносимых и передаваемых в процессе репликации в федеральную информационную систему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а также к срокам внесения и передачи в процессе репликации сведений в указанные информационные системы»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применяется с 1 марта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года)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A824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9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15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389" y="63729"/>
            <a:ext cx="841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Распоряжение Кабинета Министров РТ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101" t="14492" r="34414" b="5905"/>
          <a:stretch/>
        </p:blipFill>
        <p:spPr>
          <a:xfrm>
            <a:off x="3063239" y="648504"/>
            <a:ext cx="3124201" cy="44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389" y="63729"/>
            <a:ext cx="843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Нормативно-правовые акты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340" y="582269"/>
            <a:ext cx="827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Приказ</a:t>
            </a:r>
            <a:r>
              <a:rPr lang="ru-RU" sz="1400" dirty="0">
                <a:solidFill>
                  <a:prstClr val="black"/>
                </a:solidFill>
              </a:rPr>
              <a:t>ы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Министерства образования и науки Республики Татарстан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на основании «Методических рекомендаций»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Рособрнадзора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822" y="1108411"/>
            <a:ext cx="842835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Министерства Республики Татарстан  Министерство образования и науки Республики Татарстан  Общее образование  Общее образование (ЕГЭ и ОГЭ)  ЕГЭ  Нормативно-правовые документы  2022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год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A8246F"/>
                </a:solidFill>
              </a:rPr>
              <a:t>От </a:t>
            </a:r>
            <a:r>
              <a:rPr lang="ru-RU" sz="1200" b="1" dirty="0">
                <a:solidFill>
                  <a:srgbClr val="A8246F"/>
                </a:solidFill>
              </a:rPr>
              <a:t>26.04.2022 № под-789/22 </a:t>
            </a:r>
            <a:r>
              <a:rPr lang="ru-RU" sz="1200" dirty="0" smtClean="0">
                <a:solidFill>
                  <a:prstClr val="black"/>
                </a:solidFill>
              </a:rPr>
              <a:t>«</a:t>
            </a:r>
            <a:r>
              <a:rPr lang="ru-RU" sz="1200" dirty="0">
                <a:solidFill>
                  <a:prstClr val="black"/>
                </a:solidFill>
              </a:rPr>
              <a:t>Об утверждении графика обработки экзаменационных материалов основного периода ГИА-11 в 2022 году»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22.04.2022 № под-761/22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проведении единого государственного экзамена в Республике Татарстан в 2022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году» 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12.04.2022 № под-686/22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«Об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утверждении перечня пунктов проведения основного периода единого государственного экзамена в 2022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году»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21.02.2022 № под-277/22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«Об утверждении инструкций по подготовке и проведению единого государственного экзамена в пунктах проведения экзаменов Республики Татарстан в 2022 году»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15.02.2022 № под-244/22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«Об утверждении Положения о Государственной экзаменационной комиссии Республики Татарстан на 2022 год»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01.12.2021 № под-1582/21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«Об организации информирования участников образовательного процесса, выпускников прошлых лет и общественности по вопросам организации и проведения государственной итоговой аттестации по образовательным программам основного общего и среднего общего образования на территории Республики Татарстан в 2021/2022 учебном году»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01.12.2021 № под-1581/21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«Об утверждении Порядка приема и регистрации заявлений на прохождение государственной итоговой аттестации по образовательным программам среднего общего образования в 2022 году»</a:t>
            </a:r>
          </a:p>
        </p:txBody>
      </p:sp>
    </p:spTree>
    <p:extLst>
      <p:ext uri="{BB962C8B-B14F-4D97-AF65-F5344CB8AC3E}">
        <p14:creationId xmlns:p14="http://schemas.microsoft.com/office/powerpoint/2010/main" val="1202912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389" y="63729"/>
            <a:ext cx="843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МОиН РТ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22.04.2022 № под-761/22 «О проведении единого государственного экзамена в Республике Татарстан в 2022 году» 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700" y="759705"/>
            <a:ext cx="84277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/>
              <a:t>Руководителям МОУО:</a:t>
            </a:r>
            <a:endParaRPr lang="ru-RU" sz="1200" dirty="0"/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обеспечить информирование участников ЕГЭ о порядке, дате и месте проведения экзаменов;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организовать доставку участников ЕГЭ в/из ППЭ в сопровождении уполномоченных лиц;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обеспечить информирование участников ЕГЭ о результатах экзаменов в установленные сроки;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создать условия для функционирования ППЭ в соответствии с приказом Министерства образования и науки Республики Татарстан от 21.02.2022 № под-277/22 «Об утверждении инструкций </a:t>
            </a:r>
            <a:r>
              <a:rPr lang="ru-RU" sz="1200" dirty="0" smtClean="0"/>
              <a:t>…»;</a:t>
            </a:r>
            <a:endParaRPr lang="ru-RU" sz="1200" dirty="0"/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назначить ответственного за хранение материалов ЕГЭ в муниципальном районе;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обеспечить: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взаимодействие с органами здравоохранения, территориальными подразделениями </a:t>
            </a:r>
            <a:r>
              <a:rPr lang="ru-RU" sz="1200" dirty="0" smtClean="0">
                <a:solidFill>
                  <a:srgbClr val="002060"/>
                </a:solidFill>
              </a:rPr>
              <a:t>МВД, </a:t>
            </a:r>
            <a:r>
              <a:rPr lang="ru-RU" sz="1200" dirty="0">
                <a:solidFill>
                  <a:srgbClr val="002060"/>
                </a:solidFill>
              </a:rPr>
              <a:t>Управления </a:t>
            </a:r>
            <a:r>
              <a:rPr lang="ru-RU" sz="1200" dirty="0" err="1" smtClean="0">
                <a:solidFill>
                  <a:srgbClr val="002060"/>
                </a:solidFill>
              </a:rPr>
              <a:t>Роспотребнадзора</a:t>
            </a:r>
            <a:r>
              <a:rPr lang="ru-RU" sz="1200" dirty="0" smtClean="0">
                <a:solidFill>
                  <a:srgbClr val="002060"/>
                </a:solidFill>
              </a:rPr>
              <a:t>, МЧС </a:t>
            </a:r>
            <a:r>
              <a:rPr lang="ru-RU" sz="1200" dirty="0">
                <a:solidFill>
                  <a:srgbClr val="002060"/>
                </a:solidFill>
              </a:rPr>
              <a:t>по предупреждению дорожно-транспортных происшествий при доставке участников ЕГЭ в/из ППЭ, для охраны здоровья и правопорядка участников ЕГЭ в ППЭ;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применение технологий онлайн видеонаблюдения, передачи экзаменационных материалов по сети «Интернет», печати полного комплекта экзаменационных материалов и сканирования в аудитории;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материально-техническое оснащение ППЭ при проведении ЕГЭ с применением указанных технологий;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проведении </a:t>
            </a:r>
            <a:r>
              <a:rPr lang="ru-RU" sz="1200" dirty="0" smtClean="0"/>
              <a:t>КЕГЭ;</a:t>
            </a:r>
            <a:endParaRPr lang="ru-RU" sz="1200" dirty="0"/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доставку экзаменационных материалов из ППЭ в РЦОИ в установленный срок;</a:t>
            </a:r>
          </a:p>
          <a:p>
            <a:pPr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сохранить за работниками, привлекаемыми к проведению ЕГЭ в рабочее время гарантии, установленные Трудовым кодексом Российской Федерации и иными содержащими нормы трудового права актами.</a:t>
            </a:r>
          </a:p>
        </p:txBody>
      </p:sp>
    </p:spTree>
    <p:extLst>
      <p:ext uri="{BB962C8B-B14F-4D97-AF65-F5344CB8AC3E}">
        <p14:creationId xmlns:p14="http://schemas.microsoft.com/office/powerpoint/2010/main" val="3224282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0" y="134957"/>
            <a:ext cx="833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МОиН РТ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21.02.2022 № под-277/22 «Об утверждении инструкций по подготовке и проведению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Татарстан в 2022 году»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1565022"/>
            <a:ext cx="816864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A8246F"/>
                </a:solidFill>
              </a:rPr>
              <a:t>Вход в ППЭ 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A8246F"/>
                </a:solidFill>
              </a:rPr>
              <a:t>не </a:t>
            </a:r>
            <a:r>
              <a:rPr lang="ru-RU" dirty="0">
                <a:solidFill>
                  <a:srgbClr val="A8246F"/>
                </a:solidFill>
              </a:rPr>
              <a:t>позднее 07:30 </a:t>
            </a:r>
            <a:r>
              <a:rPr lang="ru-RU" dirty="0" smtClean="0">
                <a:solidFill>
                  <a:srgbClr val="A8246F"/>
                </a:solidFill>
              </a:rPr>
              <a:t> </a:t>
            </a:r>
            <a:r>
              <a:rPr lang="ru-RU" dirty="0" smtClean="0"/>
              <a:t>руководитель ППЭ,  </a:t>
            </a:r>
            <a:r>
              <a:rPr lang="ru-RU" dirty="0"/>
              <a:t>руководитель </a:t>
            </a:r>
            <a:r>
              <a:rPr lang="ru-RU" dirty="0" smtClean="0"/>
              <a:t>ОО, </a:t>
            </a:r>
            <a:r>
              <a:rPr lang="ru-RU" dirty="0" smtClean="0"/>
              <a:t>технический </a:t>
            </a:r>
            <a:r>
              <a:rPr lang="ru-RU" dirty="0"/>
              <a:t>специалист, ответственный за включение </a:t>
            </a:r>
            <a:r>
              <a:rPr lang="ru-RU" dirty="0" smtClean="0"/>
              <a:t>видеонаблюдения;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A8246F"/>
                </a:solidFill>
              </a:rPr>
              <a:t>с 8:00 </a:t>
            </a:r>
            <a:r>
              <a:rPr lang="ru-RU" dirty="0" smtClean="0"/>
              <a:t>ответственный </a:t>
            </a:r>
            <a:r>
              <a:rPr lang="ru-RU" dirty="0"/>
              <a:t>организатор вне аудитории, уполномоченный руководителем ППЭ на проведение регистрации лиц, привлекаемых  к проведению  </a:t>
            </a:r>
            <a:r>
              <a:rPr lang="ru-RU" dirty="0" smtClean="0"/>
              <a:t>ЕГЭ совместно </a:t>
            </a:r>
            <a:r>
              <a:rPr lang="ru-RU" dirty="0"/>
              <a:t>с сотрудниками, осуществляющими охрану правопорядка, и (или) сотрудниками органов внутренних дел (полиции) проверяет наличие документов у лиц, привлекаемых к проведению ЕГЭ в </a:t>
            </a:r>
            <a:r>
              <a:rPr lang="ru-RU" dirty="0" smtClean="0"/>
              <a:t>ППЭ;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A8246F"/>
                </a:solidFill>
              </a:rPr>
              <a:t>не </a:t>
            </a:r>
            <a:r>
              <a:rPr lang="ru-RU" dirty="0">
                <a:solidFill>
                  <a:srgbClr val="A8246F"/>
                </a:solidFill>
              </a:rPr>
              <a:t>ранее 8:15 </a:t>
            </a:r>
            <a:r>
              <a:rPr lang="ru-RU" dirty="0" smtClean="0"/>
              <a:t>руководитель ППЭ проводит </a:t>
            </a:r>
            <a:r>
              <a:rPr lang="ru-RU" sz="1800" u="sng" dirty="0" smtClean="0">
                <a:solidFill>
                  <a:srgbClr val="A8246F"/>
                </a:solidFill>
              </a:rPr>
              <a:t>инструктаж</a:t>
            </a:r>
            <a:r>
              <a:rPr lang="ru-RU" dirty="0" smtClean="0"/>
              <a:t> </a:t>
            </a:r>
            <a:r>
              <a:rPr lang="ru-RU" dirty="0"/>
              <a:t>по процедуре проведения экзамена для работников </a:t>
            </a:r>
            <a:r>
              <a:rPr lang="ru-RU" dirty="0" smtClean="0"/>
              <a:t>ППЭ;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A8246F"/>
                </a:solidFill>
              </a:rPr>
              <a:t>с 09:00 </a:t>
            </a:r>
            <a:r>
              <a:rPr lang="ru-RU" dirty="0" smtClean="0"/>
              <a:t>допуск </a:t>
            </a:r>
            <a:r>
              <a:rPr lang="ru-RU" dirty="0"/>
              <a:t>участников экзаменов </a:t>
            </a:r>
            <a:r>
              <a:rPr lang="ru-RU" dirty="0" smtClean="0"/>
              <a:t>при </a:t>
            </a:r>
            <a:r>
              <a:rPr lang="ru-RU" dirty="0"/>
              <a:t>наличии у них документов, удостоверяющих личность, и при наличии их в списках распределения в данный </a:t>
            </a:r>
            <a:r>
              <a:rPr lang="ru-RU" dirty="0" smtClean="0"/>
              <a:t>ППЭ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93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0" y="134957"/>
            <a:ext cx="833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МОиН РТ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21.02.2022 № под-277/22 «Об утверждении инструкций по подготовке и проведению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ППЭ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Татарстан в 2022 году»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1504062"/>
            <a:ext cx="81686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3899" y="1179160"/>
            <a:ext cx="8280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A8246F"/>
                </a:solidFill>
              </a:rPr>
              <a:t>Инструкция для участников экзамена</a:t>
            </a:r>
          </a:p>
          <a:p>
            <a:pPr algn="just"/>
            <a:r>
              <a:rPr lang="ru-RU" sz="1200" dirty="0"/>
              <a:t>Первая часть инструктажа (начало проведения с 9:50 по местному времени):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Уважаемые участники экзамена</a:t>
            </a:r>
            <a:r>
              <a:rPr lang="ru-RU" sz="1200" i="1" dirty="0"/>
              <a:t>!	</a:t>
            </a:r>
            <a:endParaRPr lang="ru-RU" sz="1200" i="1" dirty="0" smtClean="0"/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Сегодня</a:t>
            </a:r>
            <a:r>
              <a:rPr lang="ru-RU" sz="1200" i="1" dirty="0"/>
              <a:t>	</a:t>
            </a:r>
            <a:r>
              <a:rPr lang="ru-RU" sz="1200" i="1" dirty="0" smtClean="0"/>
              <a:t>вы сдаете экзамен по ……..(предмет) в форме ЕГЭ </a:t>
            </a:r>
            <a:r>
              <a:rPr lang="ru-RU" sz="1200" i="1" dirty="0"/>
              <a:t>с использованием технологии печати полных комплектов экзаменационных материалов в аудиториях </a:t>
            </a:r>
            <a:r>
              <a:rPr lang="ru-RU" sz="1200" i="1" dirty="0" smtClean="0"/>
              <a:t>ППЭ… 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Продолжительность экзамена……….</a:t>
            </a:r>
            <a:endParaRPr lang="ru-RU" sz="1200" i="1" dirty="0"/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…В целях </a:t>
            </a:r>
            <a:r>
              <a:rPr lang="ru-RU" sz="1200" i="1" dirty="0"/>
              <a:t>предупреждения нарушений порядка проведения ЕГЭ в аудиториях ППЭ ведется видеонаблюдение.</a:t>
            </a:r>
          </a:p>
          <a:p>
            <a:pPr algn="just"/>
            <a:r>
              <a:rPr lang="ru-RU" sz="1200" i="1" dirty="0"/>
              <a:t>Во время проведения экзамена вы должны соблюдать Порядок.</a:t>
            </a:r>
          </a:p>
          <a:p>
            <a:pPr algn="just"/>
            <a:r>
              <a:rPr lang="ru-RU" sz="1200" i="1" dirty="0" smtClean="0"/>
              <a:t>…..Ознакомиться   </a:t>
            </a:r>
            <a:r>
              <a:rPr lang="ru-RU" sz="1200" i="1" dirty="0"/>
              <a:t>с результатами  </a:t>
            </a:r>
            <a:r>
              <a:rPr lang="ru-RU" sz="1200" i="1" dirty="0" smtClean="0"/>
              <a:t>ЕГЭ  вы </a:t>
            </a:r>
            <a:r>
              <a:rPr lang="ru-RU" sz="1200" i="1" dirty="0"/>
              <a:t>сможете  </a:t>
            </a:r>
            <a:r>
              <a:rPr lang="ru-RU" sz="1200" i="1" dirty="0" smtClean="0"/>
              <a:t>в </a:t>
            </a:r>
            <a:r>
              <a:rPr lang="ru-RU" sz="1200" i="1" dirty="0"/>
              <a:t>школе  </a:t>
            </a:r>
            <a:r>
              <a:rPr lang="ru-RU" sz="1200" i="1" dirty="0" smtClean="0"/>
              <a:t>или  </a:t>
            </a:r>
            <a:r>
              <a:rPr lang="ru-RU" sz="1200" i="1" dirty="0"/>
              <a:t>в местах, в которых вы </a:t>
            </a:r>
            <a:r>
              <a:rPr lang="ru-RU" sz="1200" i="1" dirty="0" smtClean="0"/>
              <a:t>были зарегистрированы </a:t>
            </a:r>
            <a:r>
              <a:rPr lang="ru-RU" sz="1200" i="1" dirty="0"/>
              <a:t>на сдачу ЕГЭ.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>
                <a:solidFill>
                  <a:srgbClr val="A8246F"/>
                </a:solidFill>
              </a:rPr>
              <a:t>Плановая </a:t>
            </a:r>
            <a:r>
              <a:rPr lang="ru-RU" sz="1200" i="1" dirty="0">
                <a:solidFill>
                  <a:srgbClr val="A8246F"/>
                </a:solidFill>
              </a:rPr>
              <a:t>дата ознакомления с результатами:	(назвать дату).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После </a:t>
            </a:r>
            <a:r>
              <a:rPr lang="ru-RU" sz="1200" i="1" dirty="0"/>
              <a:t>получения результатов ЕГЭ вы можете подать апелляцию о несогласии с выставленными баллами. Апелляция подается в течение двух рабочих дней после официального дня объявления результатов ЕГЭ.</a:t>
            </a:r>
          </a:p>
          <a:p>
            <a:pPr algn="just"/>
            <a:r>
              <a:rPr lang="ru-RU" sz="1200" i="1" dirty="0"/>
              <a:t> </a:t>
            </a:r>
            <a:r>
              <a:rPr lang="ru-RU" sz="1200" i="1" dirty="0" smtClean="0"/>
              <a:t>Апелляцию </a:t>
            </a:r>
            <a:r>
              <a:rPr lang="ru-RU" sz="1200" i="1" dirty="0"/>
              <a:t>вы можете подать в своей школе или в месте, где вы были зарегистрированы на сдачу </a:t>
            </a:r>
            <a:r>
              <a:rPr lang="ru-RU" sz="1200" i="1" dirty="0" smtClean="0"/>
              <a:t>ЕГЭ.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19760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70" y="1097542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" y="0"/>
            <a:ext cx="8563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defRPr/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МОиН РТ от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26.04.2022 № под-789/22 «Об утверждении графика обработки экзаменационных материалов основного периода ГИА-11 в 2022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961064" y="-25171"/>
            <a:ext cx="2182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45562"/>
              </p:ext>
            </p:extLst>
          </p:nvPr>
        </p:nvGraphicFramePr>
        <p:xfrm>
          <a:off x="547552" y="936923"/>
          <a:ext cx="8580119" cy="42065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7025">
                  <a:extLst>
                    <a:ext uri="{9D8B030D-6E8A-4147-A177-3AD203B41FA5}">
                      <a16:colId xmlns:a16="http://schemas.microsoft.com/office/drawing/2014/main" val="2586650537"/>
                    </a:ext>
                  </a:extLst>
                </a:gridCol>
                <a:gridCol w="1387512">
                  <a:extLst>
                    <a:ext uri="{9D8B030D-6E8A-4147-A177-3AD203B41FA5}">
                      <a16:colId xmlns:a16="http://schemas.microsoft.com/office/drawing/2014/main" val="3117592091"/>
                    </a:ext>
                  </a:extLst>
                </a:gridCol>
                <a:gridCol w="1536624">
                  <a:extLst>
                    <a:ext uri="{9D8B030D-6E8A-4147-A177-3AD203B41FA5}">
                      <a16:colId xmlns:a16="http://schemas.microsoft.com/office/drawing/2014/main" val="3882567085"/>
                    </a:ext>
                  </a:extLst>
                </a:gridCol>
                <a:gridCol w="1430691">
                  <a:extLst>
                    <a:ext uri="{9D8B030D-6E8A-4147-A177-3AD203B41FA5}">
                      <a16:colId xmlns:a16="http://schemas.microsoft.com/office/drawing/2014/main" val="3813881171"/>
                    </a:ext>
                  </a:extLst>
                </a:gridCol>
                <a:gridCol w="1384634">
                  <a:extLst>
                    <a:ext uri="{9D8B030D-6E8A-4147-A177-3AD203B41FA5}">
                      <a16:colId xmlns:a16="http://schemas.microsoft.com/office/drawing/2014/main" val="4213794762"/>
                    </a:ext>
                  </a:extLst>
                </a:gridCol>
                <a:gridCol w="1403633">
                  <a:extLst>
                    <a:ext uri="{9D8B030D-6E8A-4147-A177-3AD203B41FA5}">
                      <a16:colId xmlns:a16="http://schemas.microsoft.com/office/drawing/2014/main" val="526405825"/>
                    </a:ext>
                  </a:extLst>
                </a:gridCol>
              </a:tblGrid>
              <a:tr h="747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Экзамен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Дата экзамена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Завершение обработки экзаменационных работ на региональном уровне (не позднее указанной даты)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Получение результатов ГИА-11 с федерального уровня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на региональном уровне (не позднее указанной даты)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Утверждение результатов ГИА-11 Государственной экзаменационной комиссией Республики Татарстан (не позднее указанной даты)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Официальный день объявления результатов ГИА-11 на региональном уровне (не позднее указанной даты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46861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География, Литература, Химия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26.05.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30.05.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07.06.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08.06. (ср)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422998"/>
                  </a:ext>
                </a:extLst>
              </a:tr>
              <a:tr h="221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30.05. 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н)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05.06.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вс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14.06.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15.06. (ср)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17.06.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88532"/>
                  </a:ext>
                </a:extLst>
              </a:tr>
              <a:tr h="223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31.05.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06.06.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06835"/>
                  </a:ext>
                </a:extLst>
              </a:tr>
              <a:tr h="383872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Математика (профильный уровень)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02.06.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06.06. (пн)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15.06. (ср)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16.06.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176206"/>
                  </a:ext>
                </a:extLst>
              </a:tr>
              <a:tr h="223267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Математика (базовый уровень)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03.06.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06.06. (пн)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15.06. (ср)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16.06.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001213"/>
                  </a:ext>
                </a:extLst>
              </a:tr>
              <a:tr h="223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История, Физика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06.06.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10.06. (пт)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18.06. (сб)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22.06. (ср)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362215"/>
                  </a:ext>
                </a:extLst>
              </a:tr>
              <a:tr h="22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09.06.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13.06. (пн)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21.06.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22.06. (ср)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24.06.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758925"/>
                  </a:ext>
                </a:extLst>
              </a:tr>
              <a:tr h="223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14.06.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18.06. (сб)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25.06. (сб)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27.06.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29.06. (ср)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211718"/>
                  </a:ext>
                </a:extLst>
              </a:tr>
              <a:tr h="366519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(письменно)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14.06.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18.06. (сб)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29.06. (ср)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marR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30.06.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04.07.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379207"/>
                  </a:ext>
                </a:extLst>
              </a:tr>
              <a:tr h="221436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(устно)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16.06.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35706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(устно)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17.06.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21.06.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00524"/>
                  </a:ext>
                </a:extLst>
              </a:tr>
              <a:tr h="254742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Информатика и ИКТ (КЕГЭ)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22.06. (ср)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30.06. (чт)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318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01.07.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04.07.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25776"/>
                  </a:ext>
                </a:extLst>
              </a:tr>
              <a:tr h="252912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Информатика и ИКТ (КЕГЭ)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21.06.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23.06. (чт)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01.07. (пт)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318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04.07.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06.07. (ср)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" marR="3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2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7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8654</TotalTime>
  <Words>2234</Words>
  <Application>Microsoft Office PowerPoint</Application>
  <PresentationFormat>Экран (16:9)</PresentationFormat>
  <Paragraphs>547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2_Тема Office</vt:lpstr>
      <vt:lpstr>4_Тема Office</vt:lpstr>
      <vt:lpstr>12_Тема Office</vt:lpstr>
      <vt:lpstr>9_Тема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Гульфия Ахвердиева</dc:creator>
  <cp:lastModifiedBy>Пользователь Windows</cp:lastModifiedBy>
  <cp:revision>376</cp:revision>
  <cp:lastPrinted>2022-04-28T06:59:00Z</cp:lastPrinted>
  <dcterms:created xsi:type="dcterms:W3CDTF">2021-03-03T11:56:15Z</dcterms:created>
  <dcterms:modified xsi:type="dcterms:W3CDTF">2022-04-28T07:23:05Z</dcterms:modified>
</cp:coreProperties>
</file>