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40" r:id="rId2"/>
    <p:sldId id="349" r:id="rId3"/>
    <p:sldId id="355" r:id="rId4"/>
    <p:sldId id="346" r:id="rId5"/>
    <p:sldId id="354" r:id="rId6"/>
    <p:sldId id="352" r:id="rId7"/>
    <p:sldId id="350" r:id="rId8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8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943B"/>
    <a:srgbClr val="A4DCA4"/>
    <a:srgbClr val="156C98"/>
    <a:srgbClr val="126C9A"/>
    <a:srgbClr val="2548DB"/>
    <a:srgbClr val="116B9A"/>
    <a:srgbClr val="3B943C"/>
    <a:srgbClr val="1586C0"/>
    <a:srgbClr val="4AB849"/>
    <a:srgbClr val="3A93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5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798" y="108"/>
      </p:cViewPr>
      <p:guideLst>
        <p:guide orient="horz" pos="2160"/>
        <p:guide pos="38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862" cy="497333"/>
          </a:xfrm>
          <a:prstGeom prst="rect">
            <a:avLst/>
          </a:prstGeom>
        </p:spPr>
        <p:txBody>
          <a:bodyPr vert="horz" lIns="88221" tIns="44111" rIns="88221" bIns="4411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294" y="1"/>
            <a:ext cx="2945862" cy="497333"/>
          </a:xfrm>
          <a:prstGeom prst="rect">
            <a:avLst/>
          </a:prstGeom>
        </p:spPr>
        <p:txBody>
          <a:bodyPr vert="horz" lIns="88221" tIns="44111" rIns="88221" bIns="44111" rtlCol="0"/>
          <a:lstStyle>
            <a:lvl1pPr algn="r">
              <a:defRPr sz="1200"/>
            </a:lvl1pPr>
          </a:lstStyle>
          <a:p>
            <a:fld id="{0BD137E8-385D-4CB9-8998-0B3D0D929A8C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305"/>
            <a:ext cx="2945862" cy="497333"/>
          </a:xfrm>
          <a:prstGeom prst="rect">
            <a:avLst/>
          </a:prstGeom>
        </p:spPr>
        <p:txBody>
          <a:bodyPr vert="horz" lIns="88221" tIns="44111" rIns="88221" bIns="4411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294" y="9429305"/>
            <a:ext cx="2945862" cy="497333"/>
          </a:xfrm>
          <a:prstGeom prst="rect">
            <a:avLst/>
          </a:prstGeom>
        </p:spPr>
        <p:txBody>
          <a:bodyPr vert="horz" lIns="88221" tIns="44111" rIns="88221" bIns="44111" rtlCol="0" anchor="b"/>
          <a:lstStyle>
            <a:lvl1pPr algn="r">
              <a:defRPr sz="1200"/>
            </a:lvl1pPr>
          </a:lstStyle>
          <a:p>
            <a:fld id="{D7CA1BBF-B3B7-452B-BE21-2893809395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169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862" cy="497333"/>
          </a:xfrm>
          <a:prstGeom prst="rect">
            <a:avLst/>
          </a:prstGeom>
        </p:spPr>
        <p:txBody>
          <a:bodyPr vert="horz" lIns="88221" tIns="44111" rIns="88221" bIns="4411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294" y="1"/>
            <a:ext cx="2945862" cy="497333"/>
          </a:xfrm>
          <a:prstGeom prst="rect">
            <a:avLst/>
          </a:prstGeom>
        </p:spPr>
        <p:txBody>
          <a:bodyPr vert="horz" lIns="88221" tIns="44111" rIns="88221" bIns="44111" rtlCol="0"/>
          <a:lstStyle>
            <a:lvl1pPr algn="r">
              <a:defRPr sz="1200"/>
            </a:lvl1pPr>
          </a:lstStyle>
          <a:p>
            <a:fld id="{73E1E1BE-40AA-44AC-9A36-BAF33416EA6C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221" tIns="44111" rIns="88221" bIns="4411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64" y="4777782"/>
            <a:ext cx="5438748" cy="3907834"/>
          </a:xfrm>
          <a:prstGeom prst="rect">
            <a:avLst/>
          </a:prstGeom>
        </p:spPr>
        <p:txBody>
          <a:bodyPr vert="horz" lIns="88221" tIns="44111" rIns="88221" bIns="44111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305"/>
            <a:ext cx="2945862" cy="497333"/>
          </a:xfrm>
          <a:prstGeom prst="rect">
            <a:avLst/>
          </a:prstGeom>
        </p:spPr>
        <p:txBody>
          <a:bodyPr vert="horz" lIns="88221" tIns="44111" rIns="88221" bIns="4411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294" y="9429305"/>
            <a:ext cx="2945862" cy="497333"/>
          </a:xfrm>
          <a:prstGeom prst="rect">
            <a:avLst/>
          </a:prstGeom>
        </p:spPr>
        <p:txBody>
          <a:bodyPr vert="horz" lIns="88221" tIns="44111" rIns="88221" bIns="44111" rtlCol="0" anchor="b"/>
          <a:lstStyle>
            <a:lvl1pPr algn="r">
              <a:defRPr sz="1200"/>
            </a:lvl1pPr>
          </a:lstStyle>
          <a:p>
            <a:fld id="{B06BA78A-54F2-40F0-82F1-D83A5464D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6811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BA78A-54F2-40F0-82F1-D83A5464D6F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6449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BA78A-54F2-40F0-82F1-D83A5464D6F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460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BA78A-54F2-40F0-82F1-D83A5464D6F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256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BA78A-54F2-40F0-82F1-D83A5464D6F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682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BA78A-54F2-40F0-82F1-D83A5464D6F1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123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081A-E535-46FB-8AF7-3D5247624F22}" type="datetime1">
              <a:rPr lang="ru-RU" smtClean="0"/>
              <a:t>20.05.2026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2666B-BFEB-439A-AD27-5E98CD3F898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574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F5AF-6F6F-4485-9EF5-EF52D87D1245}" type="datetime1">
              <a:rPr lang="ru-RU" smtClean="0"/>
              <a:t>20.05.2026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2666B-BFEB-439A-AD27-5E98CD3F898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875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E17A7-5546-43A6-A4B0-E2FF4334E373}" type="datetime1">
              <a:rPr lang="ru-RU" smtClean="0"/>
              <a:t>20.05.2026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2666B-BFEB-439A-AD27-5E98CD3F898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7733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67D5-CA3E-4DF2-A6D0-FF300FC3E565}" type="datetime1">
              <a:rPr lang="ru-RU" smtClean="0"/>
              <a:t>20.05.2026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2666B-BFEB-439A-AD27-5E98CD3F898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812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F4A3E-F3F0-42A5-B48C-269C62E96EDB}" type="datetime1">
              <a:rPr lang="ru-RU" smtClean="0"/>
              <a:t>20.05.2026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2666B-BFEB-439A-AD27-5E98CD3F898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6657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FCD7C-5565-44D3-A4C9-344CAB405E9D}" type="datetime1">
              <a:rPr lang="ru-RU" smtClean="0"/>
              <a:t>20.05.2026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2666B-BFEB-439A-AD27-5E98CD3F898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075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57CB0-A39A-44B6-B1F7-F316D402C38B}" type="datetime1">
              <a:rPr lang="ru-RU" smtClean="0"/>
              <a:t>20.05.2026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2666B-BFEB-439A-AD27-5E98CD3F898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5202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AB3CE-B92F-412F-B182-7491893F2A66}" type="datetime1">
              <a:rPr lang="ru-RU" smtClean="0"/>
              <a:t>20.05.2026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2666B-BFEB-439A-AD27-5E98CD3F898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333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03DF-3FAC-41B2-A953-0345BC89210D}" type="datetime1">
              <a:rPr lang="ru-RU" smtClean="0"/>
              <a:t>20.05.2026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2666B-BFEB-439A-AD27-5E98CD3F898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7396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94263-06C3-4F1A-A306-4AB421AC27A3}" type="datetime1">
              <a:rPr lang="ru-RU" smtClean="0"/>
              <a:t>20.05.2026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2666B-BFEB-439A-AD27-5E98CD3F898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383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4EAE-F5E7-433A-8E19-B617AF049B4A}" type="datetime1">
              <a:rPr lang="ru-RU" smtClean="0"/>
              <a:t>20.05.2026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2666B-BFEB-439A-AD27-5E98CD3F898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5474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F9264-FA23-4EB6-A5E7-DBC0FFD178F6}" type="datetime1">
              <a:rPr lang="ru-RU" smtClean="0"/>
              <a:t>20.05.2026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2666B-BFEB-439A-AD27-5E98CD3F898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1641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586C0">
                <a:lumMod val="80000"/>
              </a:srgbClr>
            </a:gs>
            <a:gs pos="100000">
              <a:srgbClr val="4AB849">
                <a:lumMod val="80000"/>
              </a:srgbClr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257" y="5098144"/>
            <a:ext cx="1112780" cy="1464129"/>
          </a:xfrm>
          <a:prstGeom prst="rect">
            <a:avLst/>
          </a:prstGeom>
        </p:spPr>
      </p:pic>
      <p:sp>
        <p:nvSpPr>
          <p:cNvPr id="12" name="Скругленный прямоугольник 11"/>
          <p:cNvSpPr/>
          <p:nvPr/>
        </p:nvSpPr>
        <p:spPr>
          <a:xfrm>
            <a:off x="10972800" y="-247650"/>
            <a:ext cx="1524000" cy="1524000"/>
          </a:xfrm>
          <a:prstGeom prst="roundRect">
            <a:avLst/>
          </a:prstGeom>
          <a:solidFill>
            <a:schemeClr val="bg1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0972800" y="1504950"/>
            <a:ext cx="1524000" cy="1524000"/>
          </a:xfrm>
          <a:prstGeom prst="roundRect">
            <a:avLst/>
          </a:prstGeom>
          <a:solidFill>
            <a:schemeClr val="bg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9182100" y="-228600"/>
            <a:ext cx="1524000" cy="1524000"/>
          </a:xfrm>
          <a:prstGeom prst="roundRect">
            <a:avLst/>
          </a:prstGeom>
          <a:solidFill>
            <a:schemeClr val="bg1">
              <a:alpha val="1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842000" y="596900"/>
            <a:ext cx="1524000" cy="1524000"/>
          </a:xfrm>
          <a:prstGeom prst="roundRect">
            <a:avLst/>
          </a:prstGeom>
          <a:solidFill>
            <a:schemeClr val="bg1"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780972" y="6352721"/>
            <a:ext cx="1524000" cy="1524000"/>
          </a:xfrm>
          <a:prstGeom prst="roundRect">
            <a:avLst/>
          </a:prstGeom>
          <a:solidFill>
            <a:schemeClr val="bg1">
              <a:alpha val="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780972" y="4617570"/>
            <a:ext cx="1524000" cy="1524000"/>
          </a:xfrm>
          <a:prstGeom prst="roundRect">
            <a:avLst/>
          </a:prstGeom>
          <a:solidFill>
            <a:schemeClr val="bg1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-313743" y="-242208"/>
            <a:ext cx="1524000" cy="1524000"/>
          </a:xfrm>
          <a:prstGeom prst="roundRect">
            <a:avLst/>
          </a:prstGeom>
          <a:solidFill>
            <a:schemeClr val="bg1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-313743" y="1496786"/>
            <a:ext cx="1524000" cy="1524000"/>
          </a:xfrm>
          <a:prstGeom prst="roundRect">
            <a:avLst/>
          </a:prstGeom>
          <a:solidFill>
            <a:schemeClr val="bg1">
              <a:alpha val="1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-313743" y="3235780"/>
            <a:ext cx="1524000" cy="1524000"/>
          </a:xfrm>
          <a:prstGeom prst="round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0" y="1985020"/>
            <a:ext cx="12192000" cy="2898130"/>
          </a:xfrm>
          <a:prstGeom prst="rect">
            <a:avLst/>
          </a:prstGeom>
          <a:solidFill>
            <a:schemeClr val="tx1"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8944" y="2772365"/>
            <a:ext cx="121830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Об организации доставки и </a:t>
            </a:r>
          </a:p>
          <a:p>
            <a:pPr algn="ctr"/>
            <a:r>
              <a:rPr lang="ru-RU" sz="4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сбора материалов ЕГЭ</a:t>
            </a:r>
            <a:endParaRPr lang="ru-RU" sz="4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842000" y="5183002"/>
            <a:ext cx="60227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Мингазов Салават Маратович,</a:t>
            </a:r>
            <a:endParaRPr lang="ru-RU" sz="20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Начальник 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структурного подразделения 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по осуществлению внебюджетной 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деятельности ГБУ 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«РЦМКО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»</a:t>
            </a:r>
            <a:endParaRPr lang="ru-RU" sz="2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46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-39543"/>
            <a:ext cx="12192000" cy="1476457"/>
          </a:xfrm>
          <a:prstGeom prst="rect">
            <a:avLst/>
          </a:prstGeom>
          <a:gradFill>
            <a:gsLst>
              <a:gs pos="0">
                <a:srgbClr val="1586C0">
                  <a:lumMod val="80000"/>
                </a:srgbClr>
              </a:gs>
              <a:gs pos="100000">
                <a:srgbClr val="4AB849">
                  <a:lumMod val="8000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4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Доставка/сбор ЭМ РЦОИ-ППЭ</a:t>
            </a:r>
            <a:r>
              <a:rPr lang="ru-RU" sz="6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	 	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420743" y="1206970"/>
            <a:ext cx="7350514" cy="45719"/>
          </a:xfrm>
          <a:prstGeom prst="rect">
            <a:avLst/>
          </a:prstGeom>
          <a:gradFill>
            <a:gsLst>
              <a:gs pos="22000">
                <a:schemeClr val="bg1"/>
              </a:gs>
              <a:gs pos="100000">
                <a:srgbClr val="3B943B">
                  <a:lumMod val="100000"/>
                  <a:alpha val="0"/>
                </a:srgbClr>
              </a:gs>
              <a:gs pos="676">
                <a:srgbClr val="116B9A">
                  <a:lumMod val="100000"/>
                  <a:alpha val="0"/>
                </a:srgbClr>
              </a:gs>
              <a:gs pos="78000">
                <a:schemeClr val="bg1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13935" y="1666193"/>
            <a:ext cx="121780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gradFill>
                  <a:gsLst>
                    <a:gs pos="0">
                      <a:srgbClr val="2D7CA5"/>
                    </a:gs>
                    <a:gs pos="100000">
                      <a:srgbClr val="3A9348"/>
                    </a:gs>
                  </a:gsLst>
                  <a:lin ang="10800000" scaled="0"/>
                </a:gradFill>
                <a:latin typeface="Century Gothic" panose="020B0502020202020204" pitchFamily="34" charset="0"/>
              </a:rPr>
              <a:t>Доставк</a:t>
            </a:r>
            <a:r>
              <a:rPr lang="ru-RU" sz="2800" b="1" i="1" dirty="0">
                <a:gradFill>
                  <a:gsLst>
                    <a:gs pos="0">
                      <a:srgbClr val="2D7CA5"/>
                    </a:gs>
                    <a:gs pos="100000">
                      <a:srgbClr val="3A9348"/>
                    </a:gs>
                  </a:gsLst>
                  <a:lin ang="10800000" scaled="0"/>
                </a:gradFill>
                <a:latin typeface="Century Gothic" panose="020B0502020202020204" pitchFamily="34" charset="0"/>
              </a:rPr>
              <a:t>а</a:t>
            </a:r>
            <a:r>
              <a:rPr lang="ru-RU" sz="2800" b="1" i="1" dirty="0" smtClean="0">
                <a:gradFill>
                  <a:gsLst>
                    <a:gs pos="0">
                      <a:srgbClr val="2D7CA5"/>
                    </a:gs>
                    <a:gs pos="100000">
                      <a:srgbClr val="3A9348"/>
                    </a:gs>
                  </a:gsLst>
                  <a:lin ang="10800000" scaled="0"/>
                </a:gradFill>
                <a:latin typeface="Century Gothic" panose="020B0502020202020204" pitchFamily="34" charset="0"/>
              </a:rPr>
              <a:t>  и сбор экзаменационных материалов –</a:t>
            </a:r>
          </a:p>
          <a:p>
            <a:pPr algn="ctr"/>
            <a:r>
              <a:rPr lang="ru-RU" sz="2800" b="1" i="1" dirty="0" smtClean="0">
                <a:gradFill>
                  <a:gsLst>
                    <a:gs pos="0">
                      <a:srgbClr val="2D7CA5"/>
                    </a:gs>
                    <a:gs pos="100000">
                      <a:srgbClr val="3A9348"/>
                    </a:gs>
                  </a:gsLst>
                  <a:lin ang="10800000" scaled="0"/>
                </a:gradFill>
                <a:latin typeface="Century Gothic" panose="020B0502020202020204" pitchFamily="34" charset="0"/>
              </a:rPr>
              <a:t> </a:t>
            </a:r>
            <a:r>
              <a:rPr lang="ru-RU" sz="2800" b="1" i="1" u="sng" dirty="0" smtClean="0">
                <a:gradFill>
                  <a:gsLst>
                    <a:gs pos="0">
                      <a:srgbClr val="2D7CA5"/>
                    </a:gs>
                    <a:gs pos="100000">
                      <a:srgbClr val="3A9348"/>
                    </a:gs>
                  </a:gsLst>
                  <a:lin ang="10800000" scaled="0"/>
                </a:gradFill>
                <a:latin typeface="Century Gothic" panose="020B0502020202020204" pitchFamily="34" charset="0"/>
              </a:rPr>
              <a:t>Управление специальной связи по РТ (УСС)</a:t>
            </a:r>
            <a:endParaRPr lang="ru-RU" sz="2800" b="1" i="1" u="sng" dirty="0">
              <a:gradFill>
                <a:gsLst>
                  <a:gs pos="0">
                    <a:srgbClr val="2D7CA5"/>
                  </a:gs>
                  <a:gs pos="100000">
                    <a:srgbClr val="3A9348"/>
                  </a:gs>
                </a:gsLst>
                <a:lin ang="10800000" scaled="0"/>
              </a:gradFill>
              <a:latin typeface="Century Gothic" panose="020B0502020202020204" pitchFamily="34" charset="0"/>
            </a:endParaRPr>
          </a:p>
        </p:txBody>
      </p:sp>
      <p:pic>
        <p:nvPicPr>
          <p:cNvPr id="1028" name="Picture 4" descr="https://lipetskmedia.ru/upload/resize_cache/iblock/b93/1285_720_140cd750bba9870f18aada2478b24840a/5ytt5gc5u4hozqp9pxvqkzbde34yeda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0913" y="2770448"/>
            <a:ext cx="5750170" cy="383344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5841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-39543"/>
            <a:ext cx="12192000" cy="1476457"/>
          </a:xfrm>
          <a:prstGeom prst="rect">
            <a:avLst/>
          </a:prstGeom>
          <a:gradFill>
            <a:gsLst>
              <a:gs pos="0">
                <a:srgbClr val="1586C0">
                  <a:lumMod val="80000"/>
                </a:srgbClr>
              </a:gs>
              <a:gs pos="100000">
                <a:srgbClr val="4AB849">
                  <a:lumMod val="8000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6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 </a:t>
            </a:r>
            <a:r>
              <a:rPr lang="ru-RU" sz="4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Доставка/сбор </a:t>
            </a:r>
            <a:r>
              <a:rPr lang="ru-RU" sz="4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ЭМ </a:t>
            </a:r>
            <a:r>
              <a:rPr lang="ru-RU" sz="4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РЦОИ-ППЭ</a:t>
            </a:r>
            <a:r>
              <a:rPr lang="ru-RU" sz="6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	 </a:t>
            </a:r>
            <a:endParaRPr lang="ru-RU" sz="6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420743" y="1206970"/>
            <a:ext cx="7350514" cy="45719"/>
          </a:xfrm>
          <a:prstGeom prst="rect">
            <a:avLst/>
          </a:prstGeom>
          <a:gradFill>
            <a:gsLst>
              <a:gs pos="22000">
                <a:schemeClr val="bg1"/>
              </a:gs>
              <a:gs pos="100000">
                <a:srgbClr val="3B943B">
                  <a:lumMod val="100000"/>
                  <a:alpha val="0"/>
                </a:srgbClr>
              </a:gs>
              <a:gs pos="676">
                <a:srgbClr val="116B9A">
                  <a:lumMod val="100000"/>
                  <a:alpha val="0"/>
                </a:srgbClr>
              </a:gs>
              <a:gs pos="78000">
                <a:schemeClr val="bg1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673764"/>
              </p:ext>
            </p:extLst>
          </p:nvPr>
        </p:nvGraphicFramePr>
        <p:xfrm>
          <a:off x="490901" y="1966482"/>
          <a:ext cx="11203351" cy="3899723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436664">
                  <a:extLst>
                    <a:ext uri="{9D8B030D-6E8A-4147-A177-3AD203B41FA5}">
                      <a16:colId xmlns:a16="http://schemas.microsoft.com/office/drawing/2014/main" val="2279144855"/>
                    </a:ext>
                  </a:extLst>
                </a:gridCol>
                <a:gridCol w="2922229">
                  <a:extLst>
                    <a:ext uri="{9D8B030D-6E8A-4147-A177-3AD203B41FA5}">
                      <a16:colId xmlns:a16="http://schemas.microsoft.com/office/drawing/2014/main" val="3192040813"/>
                    </a:ext>
                  </a:extLst>
                </a:gridCol>
                <a:gridCol w="2922229">
                  <a:extLst>
                    <a:ext uri="{9D8B030D-6E8A-4147-A177-3AD203B41FA5}">
                      <a16:colId xmlns:a16="http://schemas.microsoft.com/office/drawing/2014/main" val="3737572317"/>
                    </a:ext>
                  </a:extLst>
                </a:gridCol>
                <a:gridCol w="2922229">
                  <a:extLst>
                    <a:ext uri="{9D8B030D-6E8A-4147-A177-3AD203B41FA5}">
                      <a16:colId xmlns:a16="http://schemas.microsoft.com/office/drawing/2014/main" val="1064067481"/>
                    </a:ext>
                  </a:extLst>
                </a:gridCol>
              </a:tblGrid>
              <a:tr h="933288"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entury Gothic" panose="020B0502020202020204" pitchFamily="34" charset="0"/>
                        </a:rPr>
                        <a:t>ЕРЭ</a:t>
                      </a:r>
                      <a:endParaRPr lang="ru-RU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entury Gothic" panose="020B0502020202020204" pitchFamily="34" charset="0"/>
                        </a:rPr>
                        <a:t>ГВЭ-11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entury Gothic" panose="020B0502020202020204" pitchFamily="34" charset="0"/>
                        </a:rPr>
                        <a:t>ЕГЭ</a:t>
                      </a:r>
                      <a:r>
                        <a:rPr lang="ru-RU" baseline="0" dirty="0" smtClean="0">
                          <a:latin typeface="Century Gothic" panose="020B0502020202020204" pitchFamily="34" charset="0"/>
                        </a:rPr>
                        <a:t> на дому</a:t>
                      </a:r>
                      <a:endParaRPr lang="ru-RU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8175896"/>
                  </a:ext>
                </a:extLst>
              </a:tr>
              <a:tr h="1036589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entury Gothic" panose="020B0502020202020204" pitchFamily="34" charset="0"/>
                        </a:rPr>
                        <a:t>Сроки доставки в ППЭ</a:t>
                      </a:r>
                      <a:endParaRPr lang="ru-RU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>
                          <a:latin typeface="Century Gothic" panose="020B0502020202020204" pitchFamily="34" charset="0"/>
                        </a:rPr>
                        <a:t>По</a:t>
                      </a:r>
                      <a:r>
                        <a:rPr lang="ru-RU" sz="1700" baseline="0" dirty="0" smtClean="0">
                          <a:latin typeface="Century Gothic" panose="020B0502020202020204" pitchFamily="34" charset="0"/>
                        </a:rPr>
                        <a:t> графику</a:t>
                      </a:r>
                      <a:endParaRPr lang="ru-RU" sz="1700" dirty="0" smtClean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>
                          <a:latin typeface="Century Gothic" panose="020B0502020202020204" pitchFamily="34" charset="0"/>
                        </a:rPr>
                        <a:t>По</a:t>
                      </a:r>
                      <a:r>
                        <a:rPr lang="ru-RU" sz="1700" baseline="0" dirty="0" smtClean="0">
                          <a:latin typeface="Century Gothic" panose="020B0502020202020204" pitchFamily="34" charset="0"/>
                        </a:rPr>
                        <a:t> графику</a:t>
                      </a:r>
                      <a:endParaRPr lang="ru-RU" sz="1700" dirty="0" smtClean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>
                          <a:latin typeface="Century Gothic" panose="020B0502020202020204" pitchFamily="34" charset="0"/>
                        </a:rPr>
                        <a:t>В день проведения экзамена</a:t>
                      </a:r>
                      <a:r>
                        <a:rPr lang="ru-RU" sz="1700" baseline="0" dirty="0" smtClean="0">
                          <a:latin typeface="Century Gothic" panose="020B0502020202020204" pitchFamily="34" charset="0"/>
                        </a:rPr>
                        <a:t> до 08.00</a:t>
                      </a:r>
                      <a:endParaRPr lang="ru-RU" sz="1700" dirty="0" smtClean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9338410"/>
                  </a:ext>
                </a:extLst>
              </a:tr>
              <a:tr h="1046284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entury Gothic" panose="020B0502020202020204" pitchFamily="34" charset="0"/>
                        </a:rPr>
                        <a:t>Адрес</a:t>
                      </a:r>
                      <a:r>
                        <a:rPr lang="ru-RU" b="1" baseline="0" dirty="0" smtClean="0">
                          <a:latin typeface="Century Gothic" panose="020B0502020202020204" pitchFamily="34" charset="0"/>
                        </a:rPr>
                        <a:t> доставки</a:t>
                      </a:r>
                      <a:endParaRPr lang="ru-RU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>
                          <a:latin typeface="Century Gothic" panose="020B0502020202020204" pitchFamily="34" charset="0"/>
                        </a:rPr>
                        <a:t>По месту проведения экзамена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>
                          <a:latin typeface="Century Gothic" panose="020B0502020202020204" pitchFamily="34" charset="0"/>
                        </a:rPr>
                        <a:t>В основное ППЭ ЕГЭ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>
                          <a:latin typeface="Century Gothic" panose="020B0502020202020204" pitchFamily="34" charset="0"/>
                        </a:rPr>
                        <a:t>По месту проведения экзамена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1315943"/>
                  </a:ext>
                </a:extLst>
              </a:tr>
              <a:tr h="88356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entury Gothic" panose="020B0502020202020204" pitchFamily="34" charset="0"/>
                        </a:rPr>
                        <a:t>Сроки </a:t>
                      </a:r>
                    </a:p>
                    <a:p>
                      <a:pPr algn="ctr"/>
                      <a:r>
                        <a:rPr lang="ru-RU" b="1" dirty="0" smtClean="0">
                          <a:latin typeface="Century Gothic" panose="020B0502020202020204" pitchFamily="34" charset="0"/>
                        </a:rPr>
                        <a:t>сбора ЭМ</a:t>
                      </a:r>
                      <a:endParaRPr lang="ru-RU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>
                          <a:latin typeface="Century Gothic" panose="020B0502020202020204" pitchFamily="34" charset="0"/>
                        </a:rPr>
                        <a:t>В течение 3-х дней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>
                          <a:latin typeface="Century Gothic" panose="020B0502020202020204" pitchFamily="34" charset="0"/>
                        </a:rPr>
                        <a:t>В течение 2-х дней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latin typeface="Century Gothic" panose="020B0502020202020204" pitchFamily="34" charset="0"/>
                        </a:rPr>
                        <a:t>В день проведения экзамена</a:t>
                      </a:r>
                      <a:endParaRPr lang="ru-RU" sz="170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1177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502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-997857" y="5765798"/>
            <a:ext cx="1524000" cy="1524000"/>
          </a:xfrm>
          <a:prstGeom prst="roundRect">
            <a:avLst/>
          </a:prstGeom>
          <a:solidFill>
            <a:schemeClr val="bg1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-39543"/>
            <a:ext cx="12192000" cy="1476457"/>
          </a:xfrm>
          <a:prstGeom prst="rect">
            <a:avLst/>
          </a:prstGeom>
          <a:gradFill>
            <a:gsLst>
              <a:gs pos="0">
                <a:srgbClr val="1586C0">
                  <a:lumMod val="80000"/>
                </a:srgbClr>
              </a:gs>
              <a:gs pos="100000">
                <a:srgbClr val="4AB849">
                  <a:lumMod val="8000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РЦОИ	 		ППЭ	 	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420743" y="1206970"/>
            <a:ext cx="7350514" cy="45719"/>
          </a:xfrm>
          <a:prstGeom prst="rect">
            <a:avLst/>
          </a:prstGeom>
          <a:gradFill>
            <a:gsLst>
              <a:gs pos="22000">
                <a:schemeClr val="bg1"/>
              </a:gs>
              <a:gs pos="100000">
                <a:srgbClr val="3B943B">
                  <a:lumMod val="100000"/>
                  <a:alpha val="0"/>
                </a:srgbClr>
              </a:gs>
              <a:gs pos="676">
                <a:srgbClr val="116B9A">
                  <a:lumMod val="100000"/>
                  <a:alpha val="0"/>
                </a:srgbClr>
              </a:gs>
              <a:gs pos="78000">
                <a:schemeClr val="bg1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5037995" y="235565"/>
            <a:ext cx="1476461" cy="930466"/>
          </a:xfrm>
          <a:prstGeom prst="striped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Кольцо 6"/>
          <p:cNvSpPr/>
          <p:nvPr/>
        </p:nvSpPr>
        <p:spPr>
          <a:xfrm>
            <a:off x="424177" y="2480050"/>
            <a:ext cx="292295" cy="292004"/>
          </a:xfrm>
          <a:prstGeom prst="donut">
            <a:avLst/>
          </a:prstGeom>
          <a:gradFill>
            <a:gsLst>
              <a:gs pos="0">
                <a:srgbClr val="1586C0">
                  <a:lumMod val="80000"/>
                </a:srgbClr>
              </a:gs>
              <a:gs pos="100000">
                <a:srgbClr val="4AB849">
                  <a:lumMod val="80000"/>
                </a:srgbClr>
              </a:gs>
            </a:gsLst>
            <a:lin ang="0" scaled="1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03601" y="2441386"/>
            <a:ext cx="9745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Экзаменационные материалы </a:t>
            </a:r>
            <a:r>
              <a:rPr lang="ru-RU" b="1" dirty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ЕРЭ, ЕГЭ на дому, </a:t>
            </a:r>
            <a:r>
              <a:rPr lang="ru-RU" b="1" dirty="0" smtClean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ГВЭ-11</a:t>
            </a:r>
            <a:r>
              <a:rPr lang="en-US" dirty="0" smtClean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 </a:t>
            </a:r>
            <a:r>
              <a:rPr lang="ru-RU" b="1" i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на бумажном носителе</a:t>
            </a:r>
            <a:r>
              <a:rPr lang="ru-RU" dirty="0" smtClean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 </a:t>
            </a:r>
            <a:endParaRPr lang="ru-RU" dirty="0">
              <a:gradFill flip="none" rotWithShape="1">
                <a:gsLst>
                  <a:gs pos="0">
                    <a:srgbClr val="187298"/>
                  </a:gs>
                  <a:gs pos="100000">
                    <a:srgbClr val="3B9444"/>
                  </a:gs>
                </a:gsLst>
                <a:lin ang="0" scaled="1"/>
                <a:tileRect/>
              </a:gradFill>
              <a:latin typeface="Century Gothic" panose="020B0502020202020204" pitchFamily="34" charset="0"/>
            </a:endParaRPr>
          </a:p>
        </p:txBody>
      </p:sp>
      <p:sp>
        <p:nvSpPr>
          <p:cNvPr id="13" name="Кольцо 12"/>
          <p:cNvSpPr/>
          <p:nvPr/>
        </p:nvSpPr>
        <p:spPr>
          <a:xfrm>
            <a:off x="424177" y="3314426"/>
            <a:ext cx="292295" cy="292004"/>
          </a:xfrm>
          <a:prstGeom prst="donut">
            <a:avLst/>
          </a:prstGeom>
          <a:gradFill>
            <a:gsLst>
              <a:gs pos="0">
                <a:srgbClr val="1586C0">
                  <a:lumMod val="80000"/>
                </a:srgbClr>
              </a:gs>
              <a:gs pos="100000">
                <a:srgbClr val="4AB849">
                  <a:lumMod val="80000"/>
                </a:srgbClr>
              </a:gs>
            </a:gsLst>
            <a:lin ang="0" scaled="1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86625" y="3229595"/>
            <a:ext cx="10873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Формы ППЭ для </a:t>
            </a:r>
            <a:r>
              <a:rPr lang="ru-RU" b="1" dirty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ЕГЭ на дому, </a:t>
            </a:r>
            <a:r>
              <a:rPr lang="ru-RU" b="1" dirty="0" smtClean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ГВЭ-11</a:t>
            </a:r>
            <a:r>
              <a:rPr lang="en-US" dirty="0" smtClean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 </a:t>
            </a:r>
            <a:r>
              <a:rPr lang="ru-RU" b="1" i="1" u="sng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на </a:t>
            </a:r>
            <a:r>
              <a:rPr lang="ru-RU" b="1" i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бумажном носителе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7B05FE4-E940-4E38-8E67-FF50C4C8C73D}"/>
              </a:ext>
            </a:extLst>
          </p:cNvPr>
          <p:cNvSpPr/>
          <p:nvPr/>
        </p:nvSpPr>
        <p:spPr>
          <a:xfrm>
            <a:off x="2711470" y="4305411"/>
            <a:ext cx="676905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Century Gothic" panose="020B0502020202020204" pitchFamily="34" charset="0"/>
              </a:rPr>
              <a:t>Все индивидуальные комплекты упакованы в сейф-пакеты в соответствии с зарезервированным количеством мест в аудитории</a:t>
            </a:r>
          </a:p>
        </p:txBody>
      </p:sp>
    </p:spTree>
    <p:extLst>
      <p:ext uri="{BB962C8B-B14F-4D97-AF65-F5344CB8AC3E}">
        <p14:creationId xmlns:p14="http://schemas.microsoft.com/office/powerpoint/2010/main" val="368156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-997857" y="5765798"/>
            <a:ext cx="1524000" cy="1524000"/>
          </a:xfrm>
          <a:prstGeom prst="roundRect">
            <a:avLst/>
          </a:prstGeom>
          <a:solidFill>
            <a:schemeClr val="bg1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-39543"/>
            <a:ext cx="12192000" cy="1476457"/>
          </a:xfrm>
          <a:prstGeom prst="rect">
            <a:avLst/>
          </a:prstGeom>
          <a:gradFill>
            <a:gsLst>
              <a:gs pos="0">
                <a:srgbClr val="1586C0">
                  <a:lumMod val="80000"/>
                </a:srgbClr>
              </a:gs>
              <a:gs pos="100000">
                <a:srgbClr val="4AB849">
                  <a:lumMod val="8000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     ППЭ</a:t>
            </a:r>
            <a:r>
              <a:rPr lang="ru-RU" sz="6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	 		</a:t>
            </a:r>
            <a:r>
              <a:rPr lang="ru-RU" sz="6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РЦОИ</a:t>
            </a:r>
            <a:r>
              <a:rPr lang="ru-RU" sz="6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	 	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420743" y="1206970"/>
            <a:ext cx="7350514" cy="45719"/>
          </a:xfrm>
          <a:prstGeom prst="rect">
            <a:avLst/>
          </a:prstGeom>
          <a:gradFill>
            <a:gsLst>
              <a:gs pos="22000">
                <a:schemeClr val="bg1"/>
              </a:gs>
              <a:gs pos="100000">
                <a:srgbClr val="3B943B">
                  <a:lumMod val="100000"/>
                  <a:alpha val="0"/>
                </a:srgbClr>
              </a:gs>
              <a:gs pos="676">
                <a:srgbClr val="116B9A">
                  <a:lumMod val="100000"/>
                  <a:alpha val="0"/>
                </a:srgbClr>
              </a:gs>
              <a:gs pos="78000">
                <a:schemeClr val="bg1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5037995" y="235565"/>
            <a:ext cx="1476461" cy="930466"/>
          </a:xfrm>
          <a:prstGeom prst="striped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Кольцо 6"/>
          <p:cNvSpPr/>
          <p:nvPr/>
        </p:nvSpPr>
        <p:spPr>
          <a:xfrm>
            <a:off x="424180" y="2152465"/>
            <a:ext cx="292295" cy="292004"/>
          </a:xfrm>
          <a:prstGeom prst="donut">
            <a:avLst/>
          </a:prstGeom>
          <a:gradFill>
            <a:gsLst>
              <a:gs pos="0">
                <a:srgbClr val="1586C0">
                  <a:lumMod val="80000"/>
                </a:srgbClr>
              </a:gs>
              <a:gs pos="100000">
                <a:srgbClr val="4AB849">
                  <a:lumMod val="80000"/>
                </a:srgbClr>
              </a:gs>
            </a:gsLst>
            <a:lin ang="0" scaled="1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86622" y="4272724"/>
            <a:ext cx="9835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dirty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Машиночитаемые формы и бланки ответов участников сканируются в штабе ППЭ</a:t>
            </a:r>
          </a:p>
        </p:txBody>
      </p:sp>
      <p:sp>
        <p:nvSpPr>
          <p:cNvPr id="10" name="Кольцо 9"/>
          <p:cNvSpPr/>
          <p:nvPr/>
        </p:nvSpPr>
        <p:spPr>
          <a:xfrm>
            <a:off x="424178" y="2873444"/>
            <a:ext cx="292295" cy="292004"/>
          </a:xfrm>
          <a:prstGeom prst="donut">
            <a:avLst/>
          </a:prstGeom>
          <a:gradFill>
            <a:gsLst>
              <a:gs pos="0">
                <a:srgbClr val="1586C0">
                  <a:lumMod val="80000"/>
                </a:srgbClr>
              </a:gs>
              <a:gs pos="100000">
                <a:srgbClr val="4AB849">
                  <a:lumMod val="80000"/>
                </a:srgbClr>
              </a:gs>
            </a:gsLst>
            <a:lin ang="0" scaled="1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86621" y="2021037"/>
            <a:ext cx="9835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Комплекты бланков ответов участников государственной итоговой аттестации по соответствующему учебному предмету</a:t>
            </a:r>
          </a:p>
        </p:txBody>
      </p:sp>
      <p:sp>
        <p:nvSpPr>
          <p:cNvPr id="13" name="Кольцо 12"/>
          <p:cNvSpPr/>
          <p:nvPr/>
        </p:nvSpPr>
        <p:spPr>
          <a:xfrm>
            <a:off x="424179" y="3592416"/>
            <a:ext cx="292295" cy="292004"/>
          </a:xfrm>
          <a:prstGeom prst="donut">
            <a:avLst/>
          </a:prstGeom>
          <a:gradFill>
            <a:gsLst>
              <a:gs pos="0">
                <a:srgbClr val="1586C0">
                  <a:lumMod val="80000"/>
                </a:srgbClr>
              </a:gs>
              <a:gs pos="100000">
                <a:srgbClr val="4AB849">
                  <a:lumMod val="80000"/>
                </a:srgbClr>
              </a:gs>
            </a:gsLst>
            <a:lin ang="0" scaled="1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86621" y="2696280"/>
            <a:ext cx="9835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Неиспользованные/использованные/бракованные контрольные измерительные материалы по соответствующему учебному предмету, черновики</a:t>
            </a:r>
          </a:p>
        </p:txBody>
      </p:sp>
      <p:sp>
        <p:nvSpPr>
          <p:cNvPr id="17" name="Кольцо 16"/>
          <p:cNvSpPr/>
          <p:nvPr/>
        </p:nvSpPr>
        <p:spPr>
          <a:xfrm>
            <a:off x="424178" y="4311388"/>
            <a:ext cx="292295" cy="292004"/>
          </a:xfrm>
          <a:prstGeom prst="donut">
            <a:avLst/>
          </a:prstGeom>
          <a:gradFill>
            <a:gsLst>
              <a:gs pos="0">
                <a:srgbClr val="1586C0">
                  <a:lumMod val="80000"/>
                </a:srgbClr>
              </a:gs>
              <a:gs pos="100000">
                <a:srgbClr val="4AB849">
                  <a:lumMod val="80000"/>
                </a:srgbClr>
              </a:gs>
            </a:gsLst>
            <a:lin ang="0" scaled="1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86621" y="3553752"/>
            <a:ext cx="9835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Формы ППЭ, протоколы, акты по результатам проведения ГИА в аудиториях, ППЭ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7B05FE4-E940-4E38-8E67-FF50C4C8C73D}"/>
              </a:ext>
            </a:extLst>
          </p:cNvPr>
          <p:cNvSpPr/>
          <p:nvPr/>
        </p:nvSpPr>
        <p:spPr>
          <a:xfrm>
            <a:off x="309306" y="5102748"/>
            <a:ext cx="62051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latin typeface="Century Gothic" panose="020B0502020202020204" pitchFamily="34" charset="0"/>
              </a:rPr>
              <a:t>Все материалы </a:t>
            </a:r>
            <a:r>
              <a:rPr lang="ru-RU" sz="2400" b="1" i="1" dirty="0" smtClean="0">
                <a:latin typeface="Century Gothic" panose="020B0502020202020204" pitchFamily="34" charset="0"/>
              </a:rPr>
              <a:t>ЕГЭ </a:t>
            </a:r>
          </a:p>
          <a:p>
            <a:pPr algn="ctr"/>
            <a:r>
              <a:rPr lang="ru-RU" sz="2400" b="1" i="1" dirty="0" smtClean="0">
                <a:latin typeface="Century Gothic" panose="020B0502020202020204" pitchFamily="34" charset="0"/>
              </a:rPr>
              <a:t>должны </a:t>
            </a:r>
            <a:r>
              <a:rPr lang="ru-RU" sz="2400" b="1" i="1" dirty="0">
                <a:latin typeface="Century Gothic" panose="020B0502020202020204" pitchFamily="34" charset="0"/>
              </a:rPr>
              <a:t>быть </a:t>
            </a:r>
            <a:r>
              <a:rPr lang="ru-RU" sz="2400" b="1" i="1" dirty="0" smtClean="0">
                <a:latin typeface="Century Gothic" panose="020B0502020202020204" pitchFamily="34" charset="0"/>
              </a:rPr>
              <a:t>упакованы </a:t>
            </a:r>
          </a:p>
          <a:p>
            <a:pPr algn="ctr"/>
            <a:r>
              <a:rPr lang="ru-RU" sz="2400" b="1" i="1" dirty="0" smtClean="0">
                <a:latin typeface="Century Gothic" panose="020B0502020202020204" pitchFamily="34" charset="0"/>
              </a:rPr>
              <a:t>в </a:t>
            </a:r>
            <a:r>
              <a:rPr lang="ru-RU" sz="2400" b="1" i="1" dirty="0">
                <a:latin typeface="Century Gothic" panose="020B0502020202020204" pitchFamily="34" charset="0"/>
              </a:rPr>
              <a:t>сейф-пакеты и </a:t>
            </a:r>
            <a:r>
              <a:rPr lang="ru-RU" sz="2400" b="1" i="1" dirty="0" smtClean="0">
                <a:latin typeface="Century Gothic" panose="020B0502020202020204" pitchFamily="34" charset="0"/>
              </a:rPr>
              <a:t>запечатаны</a:t>
            </a:r>
            <a:endParaRPr lang="ru-RU" sz="2400" b="1" dirty="0">
              <a:latin typeface="Century Gothic" panose="020B0502020202020204" pitchFamily="34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17B05FE4-E940-4E38-8E67-FF50C4C8C73D}"/>
              </a:ext>
            </a:extLst>
          </p:cNvPr>
          <p:cNvSpPr/>
          <p:nvPr/>
        </p:nvSpPr>
        <p:spPr>
          <a:xfrm>
            <a:off x="8489660" y="5145940"/>
            <a:ext cx="28438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форму </a:t>
            </a:r>
            <a:r>
              <a:rPr lang="ru-RU" dirty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проведения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номер ППЭ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дату </a:t>
            </a:r>
            <a:r>
              <a:rPr lang="ru-RU" dirty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экзамена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количество пакетов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106995" y="4819314"/>
            <a:ext cx="3609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b="1" dirty="0" smtClean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Подпись должна содержать:</a:t>
            </a:r>
            <a:endParaRPr lang="ru-RU" b="1" dirty="0">
              <a:gradFill flip="none" rotWithShape="1">
                <a:gsLst>
                  <a:gs pos="0">
                    <a:srgbClr val="187298"/>
                  </a:gs>
                  <a:gs pos="100000">
                    <a:srgbClr val="3B9444"/>
                  </a:gs>
                </a:gsLst>
                <a:lin ang="0" scaled="1"/>
                <a:tileRect/>
              </a:gradFill>
              <a:latin typeface="Century Gothic" panose="020B0502020202020204" pitchFamily="34" charset="0"/>
            </a:endParaRPr>
          </a:p>
        </p:txBody>
      </p:sp>
      <p:sp>
        <p:nvSpPr>
          <p:cNvPr id="21" name="Штриховая стрелка вправо 20"/>
          <p:cNvSpPr/>
          <p:nvPr/>
        </p:nvSpPr>
        <p:spPr>
          <a:xfrm>
            <a:off x="6599928" y="5365905"/>
            <a:ext cx="1156240" cy="674016"/>
          </a:xfrm>
          <a:prstGeom prst="stripedRightArrow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550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586C0">
                <a:lumMod val="80000"/>
              </a:srgbClr>
            </a:gs>
            <a:gs pos="100000">
              <a:srgbClr val="4AB849">
                <a:lumMod val="80000"/>
              </a:srgbClr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257" y="5098144"/>
            <a:ext cx="1112780" cy="1464129"/>
          </a:xfrm>
          <a:prstGeom prst="rect">
            <a:avLst/>
          </a:prstGeom>
        </p:spPr>
      </p:pic>
      <p:sp>
        <p:nvSpPr>
          <p:cNvPr id="12" name="Скругленный прямоугольник 11"/>
          <p:cNvSpPr/>
          <p:nvPr/>
        </p:nvSpPr>
        <p:spPr>
          <a:xfrm>
            <a:off x="10972800" y="-247650"/>
            <a:ext cx="1524000" cy="1524000"/>
          </a:xfrm>
          <a:prstGeom prst="roundRect">
            <a:avLst/>
          </a:prstGeom>
          <a:solidFill>
            <a:schemeClr val="bg1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0972800" y="1504950"/>
            <a:ext cx="1524000" cy="1524000"/>
          </a:xfrm>
          <a:prstGeom prst="roundRect">
            <a:avLst/>
          </a:prstGeom>
          <a:solidFill>
            <a:schemeClr val="bg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9182100" y="-228600"/>
            <a:ext cx="1524000" cy="1524000"/>
          </a:xfrm>
          <a:prstGeom prst="roundRect">
            <a:avLst/>
          </a:prstGeom>
          <a:solidFill>
            <a:schemeClr val="bg1">
              <a:alpha val="1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842000" y="596900"/>
            <a:ext cx="1524000" cy="1524000"/>
          </a:xfrm>
          <a:prstGeom prst="roundRect">
            <a:avLst/>
          </a:prstGeom>
          <a:solidFill>
            <a:schemeClr val="bg1"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780972" y="6352721"/>
            <a:ext cx="1524000" cy="1524000"/>
          </a:xfrm>
          <a:prstGeom prst="roundRect">
            <a:avLst/>
          </a:prstGeom>
          <a:solidFill>
            <a:schemeClr val="bg1">
              <a:alpha val="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780972" y="4617570"/>
            <a:ext cx="1524000" cy="1524000"/>
          </a:xfrm>
          <a:prstGeom prst="roundRect">
            <a:avLst/>
          </a:prstGeom>
          <a:solidFill>
            <a:schemeClr val="bg1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-313743" y="-242208"/>
            <a:ext cx="1524000" cy="1524000"/>
          </a:xfrm>
          <a:prstGeom prst="roundRect">
            <a:avLst/>
          </a:prstGeom>
          <a:solidFill>
            <a:schemeClr val="bg1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-313743" y="1496786"/>
            <a:ext cx="1524000" cy="1524000"/>
          </a:xfrm>
          <a:prstGeom prst="roundRect">
            <a:avLst/>
          </a:prstGeom>
          <a:solidFill>
            <a:schemeClr val="bg1">
              <a:alpha val="1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-313743" y="3235780"/>
            <a:ext cx="1524000" cy="1524000"/>
          </a:xfrm>
          <a:prstGeom prst="round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0" y="1985020"/>
            <a:ext cx="12192000" cy="2898130"/>
          </a:xfrm>
          <a:prstGeom prst="rect">
            <a:avLst/>
          </a:prstGeom>
          <a:solidFill>
            <a:schemeClr val="tx1"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2960648" y="2947352"/>
            <a:ext cx="62087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Спасибо за внимание!</a:t>
            </a:r>
            <a:endParaRPr lang="ru-RU" sz="4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55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12192000" cy="1476457"/>
          </a:xfrm>
          <a:prstGeom prst="rect">
            <a:avLst/>
          </a:prstGeom>
          <a:gradFill>
            <a:gsLst>
              <a:gs pos="0">
                <a:srgbClr val="1586C0">
                  <a:lumMod val="80000"/>
                </a:srgbClr>
              </a:gs>
              <a:gs pos="100000">
                <a:srgbClr val="4AB849">
                  <a:lumMod val="8000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kern="0" dirty="0">
                <a:solidFill>
                  <a:schemeClr val="bg1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Контактные данные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420743" y="1206970"/>
            <a:ext cx="7350514" cy="45719"/>
          </a:xfrm>
          <a:prstGeom prst="rect">
            <a:avLst/>
          </a:prstGeom>
          <a:gradFill>
            <a:gsLst>
              <a:gs pos="22000">
                <a:schemeClr val="bg1"/>
              </a:gs>
              <a:gs pos="100000">
                <a:srgbClr val="3B943B">
                  <a:lumMod val="100000"/>
                  <a:alpha val="0"/>
                </a:srgbClr>
              </a:gs>
              <a:gs pos="676">
                <a:srgbClr val="116B9A">
                  <a:lumMod val="100000"/>
                  <a:alpha val="0"/>
                </a:srgbClr>
              </a:gs>
              <a:gs pos="78000">
                <a:schemeClr val="bg1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65431" y="1883057"/>
            <a:ext cx="7253654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ru-RU" sz="2400" dirty="0" smtClean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Мингазов Салават Маратович</a:t>
            </a:r>
          </a:p>
          <a:p>
            <a:pPr algn="just" eaLnBrk="1" hangingPunct="1">
              <a:lnSpc>
                <a:spcPct val="90000"/>
              </a:lnSpc>
            </a:pPr>
            <a:endParaRPr lang="ru-RU" sz="2400" dirty="0" smtClean="0">
              <a:gradFill flip="none" rotWithShape="1">
                <a:gsLst>
                  <a:gs pos="0">
                    <a:srgbClr val="187298"/>
                  </a:gs>
                  <a:gs pos="100000">
                    <a:srgbClr val="3B9444"/>
                  </a:gs>
                </a:gsLst>
                <a:lin ang="0" scaled="1"/>
                <a:tileRect/>
              </a:gradFill>
              <a:latin typeface="Century Gothic" panose="020B0502020202020204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ru-RU" sz="2400" dirty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Начальник </a:t>
            </a:r>
            <a:r>
              <a:rPr lang="ru-RU" sz="2400" dirty="0" smtClean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структурного подразделения </a:t>
            </a:r>
            <a:r>
              <a:rPr lang="ru-RU" sz="2400" dirty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по осуществлению внебюджетной деятельности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ГБУ «Республиканский центр мониторинга качества образования»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765431" y="4367809"/>
            <a:ext cx="535298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ru-RU" sz="2400" dirty="0" smtClean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Эл. </a:t>
            </a:r>
            <a:r>
              <a:rPr lang="ru-RU" sz="2400" dirty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п</a:t>
            </a:r>
            <a:r>
              <a:rPr lang="ru-RU" sz="2400" dirty="0" smtClean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очта: </a:t>
            </a:r>
            <a:r>
              <a:rPr lang="en-US" sz="2400" dirty="0" smtClean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Mingazov.S@tatar.ru</a:t>
            </a:r>
            <a:endParaRPr lang="ru-RU" sz="2400" dirty="0" smtClean="0">
              <a:gradFill flip="none" rotWithShape="1">
                <a:gsLst>
                  <a:gs pos="0">
                    <a:srgbClr val="187298"/>
                  </a:gs>
                  <a:gs pos="100000">
                    <a:srgbClr val="3B9444"/>
                  </a:gs>
                </a:gsLst>
                <a:lin ang="0" scaled="1"/>
                <a:tileRect/>
              </a:gradFill>
              <a:latin typeface="Century Gothic" panose="020B0502020202020204" pitchFamily="34" charset="0"/>
            </a:endParaRPr>
          </a:p>
          <a:p>
            <a:pPr algn="just">
              <a:lnSpc>
                <a:spcPct val="90000"/>
              </a:lnSpc>
            </a:pPr>
            <a:endParaRPr lang="ru-RU" sz="1100" dirty="0" smtClean="0">
              <a:gradFill flip="none" rotWithShape="1">
                <a:gsLst>
                  <a:gs pos="0">
                    <a:srgbClr val="187298"/>
                  </a:gs>
                  <a:gs pos="100000">
                    <a:srgbClr val="3B9444"/>
                  </a:gs>
                </a:gsLst>
                <a:lin ang="0" scaled="1"/>
                <a:tileRect/>
              </a:gradFill>
              <a:latin typeface="Century Gothic" panose="020B0502020202020204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ru-RU" sz="1100" dirty="0" smtClean="0">
              <a:gradFill flip="none" rotWithShape="1">
                <a:gsLst>
                  <a:gs pos="0">
                    <a:srgbClr val="187298"/>
                  </a:gs>
                  <a:gs pos="100000">
                    <a:srgbClr val="3B9444"/>
                  </a:gs>
                </a:gsLst>
                <a:lin ang="0" scaled="1"/>
                <a:tileRect/>
              </a:gradFill>
              <a:latin typeface="Century Gothic" panose="020B0502020202020204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ru-RU" sz="2400" dirty="0" smtClean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Сот. </a:t>
            </a:r>
            <a:r>
              <a:rPr lang="ru-RU" sz="2400" dirty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gradFill flip="none" rotWithShape="1">
                  <a:gsLst>
                    <a:gs pos="0">
                      <a:srgbClr val="187298"/>
                    </a:gs>
                    <a:gs pos="100000">
                      <a:srgbClr val="3B9444"/>
                    </a:gs>
                  </a:gsLst>
                  <a:lin ang="0" scaled="1"/>
                  <a:tileRect/>
                </a:gradFill>
                <a:latin typeface="Century Gothic" panose="020B0502020202020204" pitchFamily="34" charset="0"/>
              </a:rPr>
              <a:t>ел.: +7 (917) 245 48 02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382" y="2509925"/>
            <a:ext cx="2904506" cy="2919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38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11444</TotalTime>
  <Words>267</Words>
  <Application>Microsoft Office PowerPoint</Application>
  <PresentationFormat>Широкоэкранный</PresentationFormat>
  <Paragraphs>56</Paragraphs>
  <Slides>7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Damir.Zakirov</dc:creator>
  <cp:lastModifiedBy>Салават Мингазов</cp:lastModifiedBy>
  <cp:revision>314</cp:revision>
  <cp:lastPrinted>2022-05-12T11:34:49Z</cp:lastPrinted>
  <dcterms:created xsi:type="dcterms:W3CDTF">2021-01-15T11:37:43Z</dcterms:created>
  <dcterms:modified xsi:type="dcterms:W3CDTF">2026-05-20T10:35:53Z</dcterms:modified>
</cp:coreProperties>
</file>